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05" r:id="rId5"/>
    <p:sldId id="529" r:id="rId6"/>
    <p:sldId id="394" r:id="rId7"/>
    <p:sldId id="389" r:id="rId8"/>
    <p:sldId id="390" r:id="rId9"/>
    <p:sldId id="472" r:id="rId10"/>
    <p:sldId id="429" r:id="rId11"/>
    <p:sldId id="533" r:id="rId12"/>
    <p:sldId id="466" r:id="rId13"/>
    <p:sldId id="534" r:id="rId14"/>
    <p:sldId id="407" r:id="rId15"/>
    <p:sldId id="409" r:id="rId16"/>
    <p:sldId id="410" r:id="rId17"/>
    <p:sldId id="417" r:id="rId18"/>
    <p:sldId id="438" r:id="rId19"/>
    <p:sldId id="535" r:id="rId20"/>
    <p:sldId id="419" r:id="rId21"/>
    <p:sldId id="421" r:id="rId22"/>
    <p:sldId id="536" r:id="rId23"/>
    <p:sldId id="527" r:id="rId24"/>
    <p:sldId id="526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E128"/>
    <a:srgbClr val="0A2D50"/>
    <a:srgbClr val="5A6469"/>
    <a:srgbClr val="002395"/>
    <a:srgbClr val="009EA0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 autoAdjust="0"/>
    <p:restoredTop sz="86335" autoAdjust="0"/>
  </p:normalViewPr>
  <p:slideViewPr>
    <p:cSldViewPr snapToGrid="0">
      <p:cViewPr varScale="1">
        <p:scale>
          <a:sx n="95" d="100"/>
          <a:sy n="95" d="100"/>
        </p:scale>
        <p:origin x="121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2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24575,'82'5'0,"0"1"0,1-1 0,8 0 0,-7 2 0,-15 4 0,-7 1 0,5 0 0,-2-6 0,2-3 0,5-3 0,4-1 0,8-6 0,0-9 0,-5-8 0,-8-4 0,-15 6 0,-12 8 0,-10 7 0,-8 5 0,-3 2 0,3 0 0,6 0 0,9 0 0,8 0 0,8 0 0,2 0 0,4 0 0,2 0 0,-3-2 0,-12-1 0,-13 0 0,-11 0 0,-5 3 0,-1 0 0,4 0 0,0 1 0,3 4 0,0 4 0,-3 5 0,-2 0 0,-1-3 0,-2-2 0,-1-4 0,-1-2 0,1-2 0,0-1 0,-2 0 0,-5 0 0,-3 2 0,-3 2 0,0 1 0,-1 2 0,-1-2 0,-1-2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24575,'0'14'0,"0"3"0,0 1 0,0-2 0,0-5 0,0-1 0,0 1 0,0 1 0,0 0 0,0 1 0,0 2 0,0 5 0,0 0 0,0 4 0,0-2 0,0-11 0,5-12 0,4-13 0,2-4 0,1 6 0,-1 5 0,3-1 0,5-3 0,5-5 0,3-2 0,3-2 0,0 0 0,-4 1 0,-3 2 0,-3 5 0,-2 2 0,-4 3 0,-7 4 0,-8 1 0,-10 2 0,-10 0 0,-10 0 0,-6 0 0,0 0 0,2-5 0,9-1 0,7-1 0,6 0 0,6 2 0,2 1 0,0-2 0,0 0 0,-1-1 0,0-1 0,1-3 0,-3-1 0,0 0 0,0 0 0,2 7 0,6 6 0,5 6 0,2 12 0,6 11 0,1 6 0,1 4 0,-1-6 0,-6-6 0,0-5 0,-3-7 0,-2-7 0,-1-9 0,-2-8 0,0-15 0,0-14 0,0-6 0,0 3 0,0 14 0,0 12 0,2 8 0,3 3 0,2 2 0,8 1 0,6 0 0,7 0 0,4 0 0,-1 0 0,-5 0 0,-3 0 0,-12 0 0,-15 0 0,-10 0 0,-7 0 0,2-5 0,4-1 0,1-4 0,3 0 0,4 4 0,1 2 0,-1 3 0,1 1 0,-3 0 0,0 0 0,-2 0 0,2 0 0,2 0 0,0 0 0,-1-4 0,-4-4 0,0-5 0,-4-7 0,-1 0 0,4 1 0,6 7 0,14 10 0,8 5 0,10 3 0,4 4 0,1-2 0,3 3 0,-3-1 0,-3-1 0,-3-2 0,-2-2 0,-2 0 0,-2-2 0,-3 1 0,-1 1 0,0 0 0,-1 2 0,-3-2 0,-2 0 0,-4 1 0,1 2 0,3 2 0,-2 4 0,2 0 0,-3-1 0,0-4 0,2-4 0,0-4 0,1-1 0,-1 0 0,0 0 0,-1 2 0,-3 0 0,-3 2 0,-1 0 0,-5-2 0,-8 1 0,-7-3 0,-7 1 0,-2-1 0,3 0 0,4 0 0,1 2 0,4 3 0,-3 3 0,2 4 0,2 1 0,2-1 0,5-2 0,3-4 0,2-2 0,1-2 0,0 3 0,-1 0 0,-3 1 0,3 3 0,-1-1 0,0-1 0,1-3 0,-1 0 0,-1 1 0,-4 7 0,-2 4 0,-1 3 0,2-2 0,4-3 0,1-6 0,0-4 0,-1-11 0,1-15 0,1-9 0,3-10 0,3 1 0,0 4 0,0 3 0,0 6 0,0 5 0,0 7 0,0 3 0,0 5 0,0 2 0,0-6 0,0-2 0,0-4 0,0-1 0,0 7 0,0-1 0,0 2 0,0 0 0,0 0 0,0 3 0,0 0 0,0 0 0,0 1 0,0 0 0,0 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54 24575,'-13'0'0,"-2"0"0,-3 2 0,-2 4 0,-3 7 0,-4 5 0,-2 4 0,2 2 0,4 2 0,1 4 0,0 6 0,0 3 0,-3 1 0,2 2 0,0 1 0,1 1 0,4 5 0,-2 0 0,6-2 0,3-2 0,2-4 0,4-1 0,0-2 0,3-6 0,1-6 0,1-4 0,0-1 0,1 0 0,9 1 0,11 3 0,11 0 0,11-4 0,2-9 0,0-6 0,4-6 0,4 0 0,3-5 0,5-16 0,-3-15 0,-5-12 0,-11-4 0,-5-3 0,-5-1 0,-4 0 0,-7 8 0,-9 15 0,-7 6 0,-2 2 0,-1-8 0,-2-11 0,0-6 0,0-4 0,0 9 0,0 12 0,0 11 0,0 9 0,0 1 0,-4-6 0,-7-7 0,-5-5 0,-6 0 0,1 3 0,0 6 0,1 3 0,-1 3 0,1 3 0,-1 2 0,0 6 0,-4 1 0,-3 3 0,-1 0 0,4 2 0,7 1 0,6 4 0,1 4 0,1 2 0,0 0 0,2-2 0,3-5 0,3-4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24575,'38'0'0,"39"0"0,-28 1 0,5-2 0,17 0 0,6-3 0,14-4 0,2-4-394,-26 2 1,0-1 0,2-1 393,8-2 0,0 0 0,1-2 0,-5-1 0,0 0 0,-2 0 0,27-6 0,-3 0 193,-5 0 0,-4 0-193,-13 2 0,-4 1 97,-14 3 1,-4 2-98,19-8 0,-33 11 0,-22 8 0,-9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10%</a:t>
            </a:r>
            <a:r>
              <a:rPr lang="en-GB" baseline="0" dirty="0"/>
              <a:t> of whole body scanners (~400 total), but </a:t>
            </a:r>
            <a:r>
              <a:rPr lang="en-GB" dirty="0"/>
              <a:t>20-30% of new installs</a:t>
            </a:r>
          </a:p>
          <a:p>
            <a:r>
              <a:rPr lang="en-GB" dirty="0"/>
              <a:t>3Ts now in NHS trusts country</a:t>
            </a:r>
            <a:r>
              <a:rPr lang="en-GB" baseline="0" dirty="0"/>
              <a:t> wide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0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8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4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73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362C-64C2-0817-4B5C-7704C9FB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02455-C9D8-DA41-013C-D3A79592B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C6166-49B8-F01E-C06D-D1A7D4FB7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PULSED B1 field</a:t>
            </a:r>
          </a:p>
          <a:p>
            <a:r>
              <a:rPr lang="en-GB" baseline="0" dirty="0"/>
              <a:t>My papers – pioneering translational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38E08-18F5-C938-4DC1-1B721CBFD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8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20346-D947-3340-9CB8-43A3082FCACD}" type="slidenum">
              <a:rPr lang="en-US"/>
              <a:pPr/>
              <a:t>11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EAEEB913-F868-1E47-B800-BFD00EB65370}" type="slidenum">
              <a:rPr lang="en-US">
                <a:ea typeface="ＭＳ Ｐゴシック" charset="0"/>
                <a:cs typeface="ＭＳ Ｐゴシック" charset="0"/>
              </a:rPr>
              <a:pPr/>
              <a:t>13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3pPr>
            <a:lvl4pPr marL="268714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4pPr>
            <a:lvl5pPr marL="537429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Kings Caslon Text" panose="02000503000000020003" pitchFamily="2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59" r:id="rId5"/>
    <p:sldLayoutId id="2147483756" r:id="rId6"/>
    <p:sldLayoutId id="2147483760" r:id="rId7"/>
    <p:sldLayoutId id="2147483757" r:id="rId8"/>
    <p:sldLayoutId id="2147483761" r:id="rId9"/>
    <p:sldLayoutId id="2147483734" r:id="rId10"/>
    <p:sldLayoutId id="2147483725" r:id="rId11"/>
    <p:sldLayoutId id="2147483753" r:id="rId12"/>
    <p:sldLayoutId id="2147483732" r:id="rId13"/>
    <p:sldLayoutId id="2147483733" r:id="rId14"/>
    <p:sldLayoutId id="2147483751" r:id="rId15"/>
    <p:sldLayoutId id="2147483752" r:id="rId16"/>
    <p:sldLayoutId id="2147483750" r:id="rId17"/>
    <p:sldLayoutId id="2147483729" r:id="rId18"/>
    <p:sldLayoutId id="2147483728" r:id="rId19"/>
    <p:sldLayoutId id="2147483667" r:id="rId20"/>
    <p:sldLayoutId id="2147483668" r:id="rId21"/>
    <p:sldLayoutId id="2147483669" r:id="rId22"/>
    <p:sldLayoutId id="2147483670" r:id="rId23"/>
    <p:sldLayoutId id="2147483745" r:id="rId24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A2D50"/>
          </a:solidFill>
          <a:latin typeface="KingsBureauGrot ThreeSeven" panose="02000506040000020004" pitchFamily="2" charset="0"/>
          <a:ea typeface="+mj-ea"/>
          <a:cs typeface="KingsBureauGrot ThreeSeven" panose="02000506040000020004" pitchFamily="2" charset="0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gif"/><Relationship Id="rId5" Type="http://schemas.openxmlformats.org/officeDocument/2006/relationships/image" Target="../media/image25.emf"/><Relationship Id="rId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customXml" Target="../ink/ink2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39C-2EA9-F34E-BEDE-64ABAF92F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Transmit, from fields to excitations to sequences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A7F14-D903-644B-9DCA-DB13FB0F8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 Shaihan Malik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151CC2-C62E-644A-BAA2-EBD0101C3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5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896E-8B94-E9B3-6B1A-8879A52D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9C1694-9F19-53DC-3556-9C95AFE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Fields to Excitations </a:t>
            </a:r>
            <a:r>
              <a:rPr lang="en-GB" i="1" dirty="0"/>
              <a:t>(‘dynamic’ pTx)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D29644-FF8E-DC4D-0C27-70CA9F26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pTx generalise this to multiple channels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Can apply to </a:t>
            </a:r>
            <a:r>
              <a:rPr lang="en-GB" b="1" dirty="0"/>
              <a:t>multidimensional</a:t>
            </a:r>
            <a:r>
              <a:rPr lang="en-GB" dirty="0"/>
              <a:t> RF pulses where the selection gradient is on multiple axes…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E2E8F-FF00-A1B8-824D-CD06ABE1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64" y="1593026"/>
            <a:ext cx="6393180" cy="754380"/>
          </a:xfrm>
          <a:prstGeom prst="rect">
            <a:avLst/>
          </a:prstGeom>
        </p:spPr>
      </p:pic>
      <p:grpSp>
        <p:nvGrpSpPr>
          <p:cNvPr id="4" name="Group 46">
            <a:extLst>
              <a:ext uri="{FF2B5EF4-FFF2-40B4-BE49-F238E27FC236}">
                <a16:creationId xmlns:a16="http://schemas.microsoft.com/office/drawing/2014/main" id="{7EB10D6C-5594-F89C-8F45-9F1F6DE99AF1}"/>
              </a:ext>
            </a:extLst>
          </p:cNvPr>
          <p:cNvGrpSpPr>
            <a:grpSpLocks/>
          </p:cNvGrpSpPr>
          <p:nvPr/>
        </p:nvGrpSpPr>
        <p:grpSpPr bwMode="auto">
          <a:xfrm>
            <a:off x="2219008" y="2468879"/>
            <a:ext cx="3444875" cy="1295400"/>
            <a:chOff x="937" y="3022"/>
            <a:chExt cx="2170" cy="816"/>
          </a:xfrm>
        </p:grpSpPr>
        <p:sp>
          <p:nvSpPr>
            <p:cNvPr id="5" name="Text Box 33">
              <a:extLst>
                <a:ext uri="{FF2B5EF4-FFF2-40B4-BE49-F238E27FC236}">
                  <a16:creationId xmlns:a16="http://schemas.microsoft.com/office/drawing/2014/main" id="{EABABBA1-6473-30AB-CF11-1949F332D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3095"/>
              <a:ext cx="19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m =  S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1</a:t>
              </a: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F … S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R</a:t>
              </a: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F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AutoShape 34">
              <a:extLst>
                <a:ext uri="{FF2B5EF4-FFF2-40B4-BE49-F238E27FC236}">
                  <a16:creationId xmlns:a16="http://schemas.microsoft.com/office/drawing/2014/main" id="{C854F641-5CFA-06B7-DC53-DBE05E359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3063"/>
              <a:ext cx="44" cy="775"/>
            </a:xfrm>
            <a:prstGeom prst="leftBracket">
              <a:avLst>
                <a:gd name="adj" fmla="val 14678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35">
              <a:extLst>
                <a:ext uri="{FF2B5EF4-FFF2-40B4-BE49-F238E27FC236}">
                  <a16:creationId xmlns:a16="http://schemas.microsoft.com/office/drawing/2014/main" id="{C1285350-653A-BDB7-665A-AB0BEF50D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3104"/>
              <a:ext cx="43" cy="285"/>
            </a:xfrm>
            <a:prstGeom prst="leftBracket">
              <a:avLst>
                <a:gd name="adj" fmla="val 5523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36">
              <a:extLst>
                <a:ext uri="{FF2B5EF4-FFF2-40B4-BE49-F238E27FC236}">
                  <a16:creationId xmlns:a16="http://schemas.microsoft.com/office/drawing/2014/main" id="{0C140253-263E-C203-AA94-47C590788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48" y="3104"/>
              <a:ext cx="44" cy="285"/>
            </a:xfrm>
            <a:prstGeom prst="leftBracket">
              <a:avLst>
                <a:gd name="adj" fmla="val 5397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 Box 37">
              <a:extLst>
                <a:ext uri="{FF2B5EF4-FFF2-40B4-BE49-F238E27FC236}">
                  <a16:creationId xmlns:a16="http://schemas.microsoft.com/office/drawing/2014/main" id="{5FC1668A-1E33-5F9B-A5E7-44018B787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8" y="3022"/>
              <a:ext cx="3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 dirty="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b</a:t>
              </a:r>
              <a:r>
                <a:rPr lang="en-GB" sz="2400" i="1" baseline="-25000" dirty="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1</a:t>
              </a:r>
              <a:endParaRPr lang="en-US" sz="2400" i="1" dirty="0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 Box 38">
              <a:extLst>
                <a:ext uri="{FF2B5EF4-FFF2-40B4-BE49-F238E27FC236}">
                  <a16:creationId xmlns:a16="http://schemas.microsoft.com/office/drawing/2014/main" id="{9E737A80-A93D-0324-F200-919715881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8" y="3512"/>
              <a:ext cx="3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b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R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Text Box 39">
              <a:extLst>
                <a:ext uri="{FF2B5EF4-FFF2-40B4-BE49-F238E27FC236}">
                  <a16:creationId xmlns:a16="http://schemas.microsoft.com/office/drawing/2014/main" id="{6A468163-B115-0792-713C-F102DD06E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766" y="3348"/>
              <a:ext cx="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…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8683CCD2-9C20-B60D-B588-C21F483B27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" y="3063"/>
              <a:ext cx="43" cy="775"/>
            </a:xfrm>
            <a:prstGeom prst="leftBracket">
              <a:avLst>
                <a:gd name="adj" fmla="val 15019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 Box 42">
            <a:extLst>
              <a:ext uri="{FF2B5EF4-FFF2-40B4-BE49-F238E27FC236}">
                <a16:creationId xmlns:a16="http://schemas.microsoft.com/office/drawing/2014/main" id="{558BB7CA-DB85-4BE7-995C-58867D8A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170" y="1980028"/>
            <a:ext cx="1657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i="1" dirty="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rPr>
              <a:t>Grissom et al 2006</a:t>
            </a:r>
            <a:endParaRPr lang="en-US" sz="1200" i="1" dirty="0">
              <a:solidFill>
                <a:srgbClr val="6E6E6F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 Box 41">
            <a:extLst>
              <a:ext uri="{FF2B5EF4-FFF2-40B4-BE49-F238E27FC236}">
                <a16:creationId xmlns:a16="http://schemas.microsoft.com/office/drawing/2014/main" id="{8D731D87-7CCC-B8DF-F70C-22C88B4D5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369" y="2541796"/>
            <a:ext cx="17820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i="1" dirty="0" err="1">
                <a:latin typeface="Verdana" charset="0"/>
                <a:ea typeface="Times New Roman" charset="0"/>
                <a:cs typeface="Times New Roman" charset="0"/>
              </a:rPr>
              <a:t>m</a:t>
            </a:r>
            <a:r>
              <a:rPr lang="en-GB" sz="2400" i="1" dirty="0">
                <a:latin typeface="Verdana" charset="0"/>
                <a:ea typeface="Times New Roman" charset="0"/>
                <a:cs typeface="Times New Roman" charset="0"/>
              </a:rPr>
              <a:t> = </a:t>
            </a:r>
            <a:r>
              <a:rPr lang="en-GB" sz="2400" i="1" dirty="0" err="1">
                <a:latin typeface="Verdana" charset="0"/>
                <a:ea typeface="Times New Roman" charset="0"/>
                <a:cs typeface="Times New Roman" charset="0"/>
              </a:rPr>
              <a:t>Ab</a:t>
            </a:r>
            <a:endParaRPr lang="en-US" sz="2400" i="1" dirty="0"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AutoShape 48">
            <a:extLst>
              <a:ext uri="{FF2B5EF4-FFF2-40B4-BE49-F238E27FC236}">
                <a16:creationId xmlns:a16="http://schemas.microsoft.com/office/drawing/2014/main" id="{A6E3B715-1AB0-6F51-93CB-2CB22C389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517" y="2584469"/>
            <a:ext cx="1684667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F64E5D-4D1F-0F08-F59E-0FD78811FF30}"/>
              </a:ext>
            </a:extLst>
          </p:cNvPr>
          <p:cNvGrpSpPr/>
          <p:nvPr/>
        </p:nvGrpSpPr>
        <p:grpSpPr>
          <a:xfrm>
            <a:off x="5760720" y="3168669"/>
            <a:ext cx="3581400" cy="701675"/>
            <a:chOff x="5334000" y="6019800"/>
            <a:chExt cx="3581400" cy="701675"/>
          </a:xfrm>
        </p:grpSpPr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D3D3F09-EE19-5AE2-77EF-16FE5C607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8688" y="6107410"/>
              <a:ext cx="16367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2400" i="1" dirty="0"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 Box 50">
              <a:extLst>
                <a:ext uri="{FF2B5EF4-FFF2-40B4-BE49-F238E27FC236}">
                  <a16:creationId xmlns:a16="http://schemas.microsoft.com/office/drawing/2014/main" id="{06CC55DF-24E4-177E-B47F-CFCE693BF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663" y="6169025"/>
              <a:ext cx="2016125" cy="366712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800" b="1" dirty="0" err="1">
                  <a:latin typeface="Verdana" charset="0"/>
                </a:rPr>
                <a:t>Ab</a:t>
              </a:r>
              <a:r>
                <a:rPr lang="en-GB" sz="800" i="1" dirty="0">
                  <a:latin typeface="Verdana" charset="0"/>
                </a:rPr>
                <a:t> </a:t>
              </a:r>
              <a:r>
                <a:rPr lang="en-GB" sz="1800" i="1" dirty="0">
                  <a:latin typeface="Verdana" charset="0"/>
                </a:rPr>
                <a:t>-</a:t>
              </a:r>
              <a:r>
                <a:rPr lang="en-GB" sz="1200" b="1" dirty="0">
                  <a:latin typeface="Verdana" charset="0"/>
                </a:rPr>
                <a:t> </a:t>
              </a:r>
              <a:r>
                <a:rPr lang="en-GB" sz="1800" b="1" dirty="0">
                  <a:latin typeface="Verdana" charset="0"/>
                </a:rPr>
                <a:t>m</a:t>
              </a:r>
              <a:endParaRPr lang="en-US" sz="1800" dirty="0">
                <a:latin typeface="Verdana" charset="0"/>
              </a:endParaRPr>
            </a:p>
          </p:txBody>
        </p:sp>
        <p:sp>
          <p:nvSpPr>
            <p:cNvPr id="24" name="Text Box 56">
              <a:extLst>
                <a:ext uri="{FF2B5EF4-FFF2-40B4-BE49-F238E27FC236}">
                  <a16:creationId xmlns:a16="http://schemas.microsoft.com/office/drawing/2014/main" id="{BE7AE0AD-DF9F-42A6-FE5F-046079049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1" y="6019800"/>
              <a:ext cx="433387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dirty="0">
                  <a:latin typeface="Verdana" charset="0"/>
                </a:rPr>
                <a:t>2</a:t>
              </a:r>
              <a:endParaRPr lang="en-US" sz="1400" dirty="0">
                <a:latin typeface="Verdana" charset="0"/>
              </a:endParaRPr>
            </a:p>
          </p:txBody>
        </p:sp>
        <p:sp>
          <p:nvSpPr>
            <p:cNvPr id="25" name="Text Box 57">
              <a:extLst>
                <a:ext uri="{FF2B5EF4-FFF2-40B4-BE49-F238E27FC236}">
                  <a16:creationId xmlns:a16="http://schemas.microsoft.com/office/drawing/2014/main" id="{985BA9C9-C4C3-7A96-D8E3-5BCAA6E0F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4863" y="6446837"/>
              <a:ext cx="1152525" cy="274638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200" b="1" dirty="0">
                  <a:latin typeface="Verdana" charset="0"/>
                </a:rPr>
                <a:t>W</a:t>
              </a:r>
              <a:endParaRPr lang="en-US" sz="1200" dirty="0">
                <a:latin typeface="Verdana" charset="0"/>
              </a:endParaRPr>
            </a:p>
          </p:txBody>
        </p:sp>
        <p:grpSp>
          <p:nvGrpSpPr>
            <p:cNvPr id="26" name="Group 62">
              <a:extLst>
                <a:ext uri="{FF2B5EF4-FFF2-40B4-BE49-F238E27FC236}">
                  <a16:creationId xmlns:a16="http://schemas.microsoft.com/office/drawing/2014/main" id="{435199FD-5AB3-EF56-8AD0-BF5FFFD91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0788" y="6081713"/>
              <a:ext cx="1143001" cy="461962"/>
              <a:chOff x="3605" y="3189"/>
              <a:chExt cx="720" cy="291"/>
            </a:xfrm>
          </p:grpSpPr>
          <p:sp>
            <p:nvSpPr>
              <p:cNvPr id="33" name="Text Box 58">
                <a:extLst>
                  <a:ext uri="{FF2B5EF4-FFF2-40B4-BE49-F238E27FC236}">
                    <a16:creationId xmlns:a16="http://schemas.microsoft.com/office/drawing/2014/main" id="{68FAC364-4AC0-A12E-36D0-8AC5E5A6F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5" y="3249"/>
                <a:ext cx="635" cy="231"/>
              </a:xfrm>
              <a:prstGeom prst="rect">
                <a:avLst/>
              </a:prstGeom>
              <a:noFill/>
              <a:ln w="508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sz="1800" dirty="0">
                    <a:latin typeface="Verdana" charset="0"/>
                  </a:rPr>
                  <a:t>+ </a:t>
                </a:r>
                <a:r>
                  <a:rPr lang="el-GR" sz="1800" dirty="0">
                    <a:latin typeface="Verdana" charset="0"/>
                  </a:rPr>
                  <a:t>λ</a:t>
                </a:r>
                <a:r>
                  <a:rPr lang="en-GB" sz="1800" dirty="0">
                    <a:latin typeface="Verdana" charset="0"/>
                  </a:rPr>
                  <a:t> </a:t>
                </a:r>
                <a:r>
                  <a:rPr lang="en-GB" sz="1800" b="1" dirty="0" err="1">
                    <a:latin typeface="Verdana" charset="0"/>
                  </a:rPr>
                  <a:t>b</a:t>
                </a:r>
                <a:endParaRPr lang="el-GR" sz="1800" dirty="0">
                  <a:latin typeface="Verdana" charset="0"/>
                </a:endParaRPr>
              </a:p>
            </p:txBody>
          </p:sp>
          <p:sp>
            <p:nvSpPr>
              <p:cNvPr id="34" name="Line 59">
                <a:extLst>
                  <a:ext uri="{FF2B5EF4-FFF2-40B4-BE49-F238E27FC236}">
                    <a16:creationId xmlns:a16="http://schemas.microsoft.com/office/drawing/2014/main" id="{ACA0CA9B-D85E-2753-A776-460D0CE02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3273"/>
                <a:ext cx="0" cy="181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60">
                <a:extLst>
                  <a:ext uri="{FF2B5EF4-FFF2-40B4-BE49-F238E27FC236}">
                    <a16:creationId xmlns:a16="http://schemas.microsoft.com/office/drawing/2014/main" id="{1249DD9B-4F8C-5A64-54E2-A1445A9B0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1" y="3273"/>
                <a:ext cx="0" cy="181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61">
                <a:extLst>
                  <a:ext uri="{FF2B5EF4-FFF2-40B4-BE49-F238E27FC236}">
                    <a16:creationId xmlns:a16="http://schemas.microsoft.com/office/drawing/2014/main" id="{B0875159-B801-4E95-55DE-E21B5782A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" y="3189"/>
                <a:ext cx="273" cy="192"/>
              </a:xfrm>
              <a:prstGeom prst="rect">
                <a:avLst/>
              </a:prstGeom>
              <a:noFill/>
              <a:ln w="508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sz="1400">
                    <a:latin typeface="Verdana" charset="0"/>
                  </a:rPr>
                  <a:t>2</a:t>
                </a:r>
                <a:endParaRPr lang="en-US" sz="1400">
                  <a:latin typeface="Verdana" charset="0"/>
                </a:endParaRPr>
              </a:p>
            </p:txBody>
          </p:sp>
        </p:grpSp>
        <p:sp>
          <p:nvSpPr>
            <p:cNvPr id="27" name="AutoShape 64">
              <a:extLst>
                <a:ext uri="{FF2B5EF4-FFF2-40B4-BE49-F238E27FC236}">
                  <a16:creationId xmlns:a16="http://schemas.microsoft.com/office/drawing/2014/main" id="{86CBFA17-79FE-D373-32F7-38C0F341E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6084887"/>
              <a:ext cx="144462" cy="576263"/>
            </a:xfrm>
            <a:prstGeom prst="leftBrace">
              <a:avLst>
                <a:gd name="adj1" fmla="val 3324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latin typeface="Times" charset="0"/>
              </a:endParaRPr>
            </a:p>
          </p:txBody>
        </p:sp>
        <p:sp>
          <p:nvSpPr>
            <p:cNvPr id="28" name="AutoShape 65">
              <a:extLst>
                <a:ext uri="{FF2B5EF4-FFF2-40B4-BE49-F238E27FC236}">
                  <a16:creationId xmlns:a16="http://schemas.microsoft.com/office/drawing/2014/main" id="{BDEF7F28-975C-6F6E-501B-F9A001B6C0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1221" y="6035675"/>
              <a:ext cx="144462" cy="576263"/>
            </a:xfrm>
            <a:prstGeom prst="leftBrace">
              <a:avLst>
                <a:gd name="adj1" fmla="val 3324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latin typeface="Times" charset="0"/>
              </a:endParaRPr>
            </a:p>
          </p:txBody>
        </p:sp>
        <p:sp>
          <p:nvSpPr>
            <p:cNvPr id="29" name="Text Box 66">
              <a:extLst>
                <a:ext uri="{FF2B5EF4-FFF2-40B4-BE49-F238E27FC236}">
                  <a16:creationId xmlns:a16="http://schemas.microsoft.com/office/drawing/2014/main" id="{95579EF8-2F02-4FEB-CE46-398970294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1" y="6203950"/>
              <a:ext cx="1223962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dirty="0">
                  <a:latin typeface="Verdana" charset="0"/>
                </a:rPr>
                <a:t>min</a:t>
              </a:r>
              <a:endParaRPr lang="en-US" sz="1400" dirty="0">
                <a:latin typeface="Verdana" charset="0"/>
              </a:endParaRPr>
            </a:p>
          </p:txBody>
        </p:sp>
        <p:sp>
          <p:nvSpPr>
            <p:cNvPr id="30" name="Text Box 66">
              <a:extLst>
                <a:ext uri="{FF2B5EF4-FFF2-40B4-BE49-F238E27FC236}">
                  <a16:creationId xmlns:a16="http://schemas.microsoft.com/office/drawing/2014/main" id="{BE0082F2-2589-E159-ADA2-A9F48ADAB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400800"/>
              <a:ext cx="1223963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b="1" dirty="0" err="1">
                  <a:latin typeface="Verdana" charset="0"/>
                </a:rPr>
                <a:t>b</a:t>
              </a:r>
              <a:endParaRPr lang="en-US" sz="1400" b="1" dirty="0">
                <a:latin typeface="Verdana" charset="0"/>
              </a:endParaRPr>
            </a:p>
          </p:txBody>
        </p:sp>
        <p:sp>
          <p:nvSpPr>
            <p:cNvPr id="31" name="Line 60">
              <a:extLst>
                <a:ext uri="{FF2B5EF4-FFF2-40B4-BE49-F238E27FC236}">
                  <a16:creationId xmlns:a16="http://schemas.microsoft.com/office/drawing/2014/main" id="{9873CC91-7386-7D96-88F6-92B935445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4613" y="6186487"/>
              <a:ext cx="0" cy="360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61">
              <a:extLst>
                <a:ext uri="{FF2B5EF4-FFF2-40B4-BE49-F238E27FC236}">
                  <a16:creationId xmlns:a16="http://schemas.microsoft.com/office/drawing/2014/main" id="{6DCD2A32-5675-E166-45C2-F141AFC8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3963" y="6186487"/>
              <a:ext cx="0" cy="360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1931B13-812F-5241-1A26-18B95F02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" y="4461045"/>
            <a:ext cx="1918277" cy="1896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184191-C6C2-1429-C1B3-2B8FC36F0F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29500" r="16001" b="4750"/>
          <a:stretch/>
        </p:blipFill>
        <p:spPr>
          <a:xfrm>
            <a:off x="2900856" y="4461045"/>
            <a:ext cx="1910540" cy="1896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1BBF03C-FC73-341B-804B-2B4AE2695745}"/>
              </a:ext>
            </a:extLst>
          </p:cNvPr>
          <p:cNvSpPr txBox="1"/>
          <p:nvPr/>
        </p:nvSpPr>
        <p:spPr>
          <a:xfrm>
            <a:off x="327091" y="6391861"/>
            <a:ext cx="604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‘artistic’ images of water phantoms are a common demonstration…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8E106D7-4092-6661-3CE1-5AE5EC9DD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264" y="4731295"/>
            <a:ext cx="3639736" cy="121671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262B5CA-F952-A04B-798E-99E4A959AD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934" b="80788" l="29767" r="71774">
                        <a14:foregroundMark x1="42340" y1="75847" x2="42340" y2="75847"/>
                        <a14:foregroundMark x1="42340" y1="75847" x2="33306" y2="63520"/>
                        <a14:foregroundMark x1="33306" y1="63520" x2="31099" y2="44864"/>
                        <a14:foregroundMark x1="31099" y1="44864" x2="33181" y2="27096"/>
                        <a14:foregroundMark x1="33181" y1="27096" x2="37594" y2="24375"/>
                        <a14:foregroundMark x1="51915" y1="21932" x2="39550" y2="18601"/>
                        <a14:foregroundMark x1="39550" y1="18601" x2="30891" y2="32593"/>
                        <a14:foregroundMark x1="30891" y1="32593" x2="29850" y2="48418"/>
                        <a14:foregroundMark x1="42007" y1="18989" x2="42007" y2="18989"/>
                        <a14:foregroundMark x1="71024" y1="57690" x2="71024" y2="57690"/>
                        <a14:foregroundMark x1="71774" y1="58190" x2="71774" y2="58190"/>
                        <a14:foregroundMark x1="71774" y1="58190" x2="71774" y2="58190"/>
                        <a14:foregroundMark x1="47127" y1="80289" x2="51166" y2="80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7" t="15495" r="23237" b="16686"/>
          <a:stretch/>
        </p:blipFill>
        <p:spPr>
          <a:xfrm>
            <a:off x="6442014" y="4598968"/>
            <a:ext cx="1962462" cy="19453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52202E0-FDFC-1376-BFCD-5B8B7182C173}"/>
              </a:ext>
            </a:extLst>
          </p:cNvPr>
          <p:cNvSpPr txBox="1"/>
          <p:nvPr/>
        </p:nvSpPr>
        <p:spPr>
          <a:xfrm>
            <a:off x="8404476" y="6103251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Malik &amp; Hajnal, MRM 2016 76(3):848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2522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45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Homogeneity correction</a:t>
            </a:r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use same machinery to produce spatially uniform </a:t>
            </a:r>
            <a:r>
              <a:rPr lang="en-US" b="1" dirty="0"/>
              <a:t>excitations </a:t>
            </a:r>
            <a:r>
              <a:rPr lang="en-US" dirty="0"/>
              <a:t>from non-uniform fields </a:t>
            </a:r>
          </a:p>
          <a:p>
            <a:endParaRPr lang="en-US" dirty="0"/>
          </a:p>
          <a:p>
            <a:r>
              <a:rPr lang="en-US" dirty="0"/>
              <a:t>Example: T</a:t>
            </a:r>
            <a:r>
              <a:rPr lang="en-US" baseline="-25000" dirty="0"/>
              <a:t>1</a:t>
            </a:r>
            <a:r>
              <a:rPr lang="en-US" dirty="0"/>
              <a:t>w volumetric imaging at 3T with MP-RAGE 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8" descr="mpragescreensho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0248" y="2878968"/>
            <a:ext cx="2853689" cy="2853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26" y="3414943"/>
            <a:ext cx="4469823" cy="148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2057" y="4981864"/>
            <a:ext cx="254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Typical 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variation at 3T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621" y="5758043"/>
            <a:ext cx="28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‘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centre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brightening’ artefact</a:t>
            </a:r>
          </a:p>
        </p:txBody>
      </p:sp>
    </p:spTree>
    <p:extLst>
      <p:ext uri="{BB962C8B-B14F-4D97-AF65-F5344CB8AC3E}">
        <p14:creationId xmlns:p14="http://schemas.microsoft.com/office/powerpoint/2010/main" val="14111164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SPINS Pulse waveforms</a:t>
            </a:r>
            <a:endParaRPr lang="en-US" i="1" dirty="0"/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 pulse waveforms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field during transmission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90116" name="Picture 3" descr="b1_video.avi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818" y="4015262"/>
            <a:ext cx="5715000" cy="22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rf_tim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77"/>
          <a:stretch>
            <a:fillRect/>
          </a:stretch>
        </p:blipFill>
        <p:spPr bwMode="auto">
          <a:xfrm>
            <a:off x="2091820" y="1542723"/>
            <a:ext cx="4922785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703043" y="2237402"/>
            <a:ext cx="212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(each 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colour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 is a different transmit  channel)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B00E8-DB2A-AA48-B34A-4915E1658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888" y="1317614"/>
            <a:ext cx="2301240" cy="230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43C69-5977-E1D4-E967-50122AFED83C}"/>
                  </a:ext>
                </a:extLst>
              </p:cNvPr>
              <p:cNvSpPr txBox="1"/>
              <p:nvPr/>
            </p:nvSpPr>
            <p:spPr>
              <a:xfrm>
                <a:off x="7173687" y="4417256"/>
                <a:ext cx="429244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 conceptualize our design as a sum of excitations from independent channels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But</a:t>
                </a:r>
                <a:r>
                  <a:rPr lang="en-US" i="1" dirty="0"/>
                  <a:t> in reality we produce a single </a:t>
                </a:r>
                <a:r>
                  <a:rPr lang="en-US" i="1" dirty="0" err="1"/>
                  <a:t>spatio</a:t>
                </a:r>
                <a:r>
                  <a:rPr lang="en-US" i="1" dirty="0"/>
                  <a:t>-temporally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i="1" dirty="0"/>
                  <a:t> field which makes the excitation</a:t>
                </a:r>
                <a:endParaRPr lang="en-US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43C69-5977-E1D4-E967-50122AFE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687" y="4417256"/>
                <a:ext cx="4292441" cy="1754326"/>
              </a:xfrm>
              <a:prstGeom prst="rect">
                <a:avLst/>
              </a:prstGeom>
              <a:blipFill>
                <a:blip r:embed="rId6"/>
                <a:stretch>
                  <a:fillRect l="-1180" t="-2174" b="-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147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Fig6"/>
          <p:cNvPicPr>
            <a:picLocks noChangeAspect="1" noChangeArrowheads="1"/>
          </p:cNvPicPr>
          <p:nvPr/>
        </p:nvPicPr>
        <p:blipFill rotWithShape="1"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" r="49959" b="48896"/>
          <a:stretch/>
        </p:blipFill>
        <p:spPr bwMode="auto">
          <a:xfrm>
            <a:off x="1987305" y="1031164"/>
            <a:ext cx="3718321" cy="41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Fig6"/>
          <p:cNvPicPr>
            <a:picLocks noChangeAspect="1" noChangeArrowheads="1"/>
          </p:cNvPicPr>
          <p:nvPr/>
        </p:nvPicPr>
        <p:blipFill rotWithShape="1"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918" r="49588" b="-14519"/>
          <a:stretch/>
        </p:blipFill>
        <p:spPr bwMode="auto">
          <a:xfrm>
            <a:off x="5982801" y="1031164"/>
            <a:ext cx="3745842" cy="519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SPINS Results (3T)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379406" y="5250420"/>
            <a:ext cx="7965066" cy="151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 baseline="0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800" baseline="0">
                <a:solidFill>
                  <a:srgbClr val="333399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600" baseline="0">
                <a:solidFill>
                  <a:srgbClr val="33339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aseline="0">
                <a:solidFill>
                  <a:srgbClr val="33339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aseline="0">
                <a:solidFill>
                  <a:srgbClr val="333399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GB" sz="1800" dirty="0">
                <a:latin typeface="Calibri" charset="0"/>
                <a:ea typeface="Calibri" charset="0"/>
                <a:cs typeface="Calibri" charset="0"/>
              </a:rPr>
              <a:t>Images used the the ADNI MP-RAGE sequence</a:t>
            </a:r>
          </a:p>
          <a:p>
            <a:pPr>
              <a:buFontTx/>
              <a:buChar char="•"/>
            </a:pP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6" descr="volunteer_140111_FSL_comparison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28402" r="27164" b="47416"/>
          <a:stretch/>
        </p:blipFill>
        <p:spPr bwMode="auto">
          <a:xfrm>
            <a:off x="6471384" y="1749778"/>
            <a:ext cx="2844295" cy="219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728643" y="2188020"/>
            <a:ext cx="1292200" cy="2072647"/>
            <a:chOff x="8204643" y="2188019"/>
            <a:chExt cx="1292200" cy="207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838" y="2188019"/>
              <a:ext cx="569687" cy="133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204643" y="3614335"/>
              <a:ext cx="939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libri" charset="0"/>
                  <a:ea typeface="Calibri" charset="0"/>
                  <a:cs typeface="Calibri" charset="0"/>
                </a:rPr>
                <a:t>Signal change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7486" y="220910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+40%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57486" y="247439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+20%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57486" y="273968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0%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57486" y="300497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-20%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57486" y="327026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-40%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9913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:\Users\sm12\Dropbox\Grant applications\EPSRC\INTERVIEW\figures\pulse_seq_diag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0" y="1112160"/>
            <a:ext cx="4286402" cy="2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146577" y="3456909"/>
            <a:ext cx="288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2495633" y="3451003"/>
            <a:ext cx="39988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5720" y="3417954"/>
            <a:ext cx="200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Calibri" charset="0"/>
                <a:ea typeface="Calibri" charset="0"/>
                <a:cs typeface="Calibri" charset="0"/>
              </a:rPr>
              <a:t>milliseconds to seconds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919536" y="342024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s - </a:t>
            </a:r>
            <a:r>
              <a:rPr lang="en-GB" sz="1400" i="1" dirty="0" err="1">
                <a:latin typeface="Calibri" charset="0"/>
                <a:ea typeface="Calibri" charset="0"/>
                <a:cs typeface="Calibri" charset="0"/>
                <a:sym typeface="Symbol"/>
              </a:rPr>
              <a:t>ms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071664" y="4098488"/>
            <a:ext cx="2592288" cy="991883"/>
            <a:chOff x="579758" y="3354081"/>
            <a:chExt cx="2592288" cy="991882"/>
          </a:xfrm>
          <a:solidFill>
            <a:srgbClr val="FFC000"/>
          </a:solidFill>
        </p:grpSpPr>
        <p:sp>
          <p:nvSpPr>
            <p:cNvPr id="115" name="Rounded Rectangle 114"/>
            <p:cNvSpPr/>
            <p:nvPr/>
          </p:nvSpPr>
          <p:spPr>
            <a:xfrm>
              <a:off x="611560" y="3354081"/>
              <a:ext cx="2478031" cy="991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9758" y="3503742"/>
              <a:ext cx="259228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" charset="0"/>
                  <a:ea typeface="Calibri" charset="0"/>
                  <a:cs typeface="Calibri" charset="0"/>
                </a:rPr>
                <a:t>Conventional Pulse Sequence</a:t>
              </a:r>
            </a:p>
          </p:txBody>
        </p:sp>
      </p:grpSp>
      <p:pic>
        <p:nvPicPr>
          <p:cNvPr id="118" name="Picture 6" descr="C:\Users\sm12\Dropbox\Grant applications\EPSRC\INTERVIEW\figures\thigh_lowhi_separat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wn Arrow 55"/>
          <p:cNvSpPr/>
          <p:nvPr/>
        </p:nvSpPr>
        <p:spPr>
          <a:xfrm rot="10800000">
            <a:off x="4090793" y="3727263"/>
            <a:ext cx="432048" cy="38515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4144" y="1046027"/>
            <a:ext cx="4199762" cy="233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8235701" y="3456911"/>
            <a:ext cx="432048" cy="385157"/>
          </a:xfrm>
          <a:prstGeom prst="downArrow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4032" y="557819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Signal depends on interactions between pulses and spin system potentially over timescale of entire scan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	Whole sequence design: Direct Signal Control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6782032" y="1280161"/>
            <a:ext cx="579914" cy="2065211"/>
            <a:chOff x="4572000" y="2702709"/>
            <a:chExt cx="523702" cy="2112962"/>
          </a:xfrm>
        </p:grpSpPr>
        <p:sp>
          <p:nvSpPr>
            <p:cNvPr id="63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4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5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6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7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8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9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2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5523" r="12658" b="19180"/>
          <a:stretch/>
        </p:blipFill>
        <p:spPr>
          <a:xfrm>
            <a:off x="7361947" y="1184950"/>
            <a:ext cx="2611605" cy="2161231"/>
          </a:xfrm>
          <a:prstGeom prst="rect">
            <a:avLst/>
          </a:prstGeom>
        </p:spPr>
      </p:pic>
      <p:sp>
        <p:nvSpPr>
          <p:cNvPr id="126" name="Rectangle 125"/>
          <p:cNvSpPr/>
          <p:nvPr/>
        </p:nvSpPr>
        <p:spPr>
          <a:xfrm>
            <a:off x="2189148" y="1219403"/>
            <a:ext cx="233742" cy="188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1118563" y="202963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Parallel TX channels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6" grpId="0" animBg="1"/>
      <p:bldP spid="5" grpId="0" animBg="1"/>
      <p:bldP spid="59" grpId="0" animBg="1"/>
      <p:bldP spid="2" grpId="0"/>
      <p:bldP spid="126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:\Users\sm12\Dropbox\Grant applications\EPSRC\INTERVIEW\figures\pulse_seq_diag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0" y="1112160"/>
            <a:ext cx="4286402" cy="26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C:\Users\sm12\Dropbox\Grant applications\EPSRC\INTERVIEW\figures\thigh_lowhi_separat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Down Arrow 58"/>
          <p:cNvSpPr/>
          <p:nvPr/>
        </p:nvSpPr>
        <p:spPr>
          <a:xfrm>
            <a:off x="8235701" y="3456911"/>
            <a:ext cx="432048" cy="385157"/>
          </a:xfrm>
          <a:prstGeom prst="downArrow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	Whole sequence design: Direct Signal Control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6782032" y="1280161"/>
            <a:ext cx="579914" cy="2065211"/>
            <a:chOff x="4572000" y="2702709"/>
            <a:chExt cx="523702" cy="2112962"/>
          </a:xfrm>
        </p:grpSpPr>
        <p:sp>
          <p:nvSpPr>
            <p:cNvPr id="63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4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5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6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7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8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9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2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5523" r="12658" b="19180"/>
          <a:stretch/>
        </p:blipFill>
        <p:spPr>
          <a:xfrm>
            <a:off x="7361947" y="1184950"/>
            <a:ext cx="2611605" cy="2161231"/>
          </a:xfrm>
          <a:prstGeom prst="rect">
            <a:avLst/>
          </a:prstGeom>
        </p:spPr>
      </p:pic>
      <p:pic>
        <p:nvPicPr>
          <p:cNvPr id="34" name="Picture 7" descr="C:\Users\sm12\Dropbox\Grant applications\EPSRC\INTERVIEW\figures\thigh_lowhi_separate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797554" y="3952490"/>
            <a:ext cx="2592288" cy="1425187"/>
            <a:chOff x="579758" y="3354080"/>
            <a:chExt cx="2592288" cy="142518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6" name="Rounded Rectangle 35"/>
            <p:cNvSpPr/>
            <p:nvPr/>
          </p:nvSpPr>
          <p:spPr>
            <a:xfrm>
              <a:off x="611560" y="3354080"/>
              <a:ext cx="2478031" cy="1425187"/>
            </a:xfrm>
            <a:prstGeom prst="roundRect">
              <a:avLst/>
            </a:prstGeom>
            <a:solidFill>
              <a:srgbClr val="A3A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9758" y="3442781"/>
              <a:ext cx="259228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Subject-Specific </a:t>
              </a:r>
            </a:p>
            <a:p>
              <a:pPr algn="ctr"/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Signal Model </a:t>
              </a:r>
            </a:p>
            <a:p>
              <a:pPr algn="ctr">
                <a:spcBef>
                  <a:spcPts val="600"/>
                </a:spcBef>
              </a:pPr>
              <a:r>
                <a:rPr lang="en-GB" sz="1400" dirty="0">
                  <a:latin typeface="Arial" charset="0"/>
                  <a:ea typeface="Arial" charset="0"/>
                  <a:cs typeface="Arial" charset="0"/>
                </a:rPr>
                <a:t>(measured B</a:t>
              </a:r>
              <a:r>
                <a:rPr lang="en-GB" sz="1400" baseline="-25000" dirty="0"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GB" sz="1400" dirty="0">
                  <a:latin typeface="Arial" charset="0"/>
                  <a:ea typeface="Arial" charset="0"/>
                  <a:cs typeface="Arial" charset="0"/>
                </a:rPr>
                <a:t> maps &amp; sequence properties)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35201" y="4275436"/>
            <a:ext cx="1623767" cy="779295"/>
            <a:chOff x="3305205" y="4403659"/>
            <a:chExt cx="1623767" cy="779295"/>
          </a:xfrm>
          <a:solidFill>
            <a:srgbClr val="F8930C"/>
          </a:solidFill>
        </p:grpSpPr>
        <p:sp>
          <p:nvSpPr>
            <p:cNvPr id="39" name="Rounded Rectangle 38"/>
            <p:cNvSpPr/>
            <p:nvPr/>
          </p:nvSpPr>
          <p:spPr>
            <a:xfrm>
              <a:off x="3407218" y="4403659"/>
              <a:ext cx="1409246" cy="7792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05205" y="4465003"/>
              <a:ext cx="1623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latin typeface="Arial" charset="0"/>
                  <a:ea typeface="Arial" charset="0"/>
                  <a:cs typeface="Arial" charset="0"/>
                </a:rPr>
                <a:t>Numerical Optimization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1" name="Left-Right Arrow 40"/>
          <p:cNvSpPr/>
          <p:nvPr/>
        </p:nvSpPr>
        <p:spPr>
          <a:xfrm>
            <a:off x="4372201" y="4435005"/>
            <a:ext cx="726704" cy="440125"/>
          </a:xfrm>
          <a:prstGeom prst="leftRightArrow">
            <a:avLst>
              <a:gd name="adj1" fmla="val 47107"/>
              <a:gd name="adj2" fmla="val 48358"/>
            </a:avLst>
          </a:prstGeom>
          <a:solidFill>
            <a:srgbClr val="F89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3" name="Picture 3" descr="C:\Users\sm12\Dropbox\Grant applications\EPSRC\INTERVIEW\figures\pulse_seq_diag_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1" y="1112984"/>
            <a:ext cx="4285083" cy="26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80"/>
          <p:cNvSpPr>
            <a:spLocks noGrp="1"/>
          </p:cNvSpPr>
          <p:nvPr>
            <p:ph idx="1"/>
          </p:nvPr>
        </p:nvSpPr>
        <p:spPr>
          <a:xfrm>
            <a:off x="1920797" y="5606877"/>
            <a:ext cx="8052755" cy="850154"/>
          </a:xfrm>
        </p:spPr>
        <p:txBody>
          <a:bodyPr>
            <a:noAutofit/>
          </a:bodyPr>
          <a:lstStyle/>
          <a:p>
            <a:r>
              <a:rPr lang="en-GB" sz="1800" dirty="0"/>
              <a:t>Dynamically control RF on intermediate timescale to control </a:t>
            </a:r>
            <a:r>
              <a:rPr lang="en-GB" sz="1800" i="1" dirty="0"/>
              <a:t>signal</a:t>
            </a:r>
            <a:r>
              <a:rPr lang="en-GB" sz="1800" dirty="0"/>
              <a:t> evolution</a:t>
            </a:r>
            <a:endParaRPr lang="en-GB" sz="1800" b="1" dirty="0"/>
          </a:p>
        </p:txBody>
      </p:sp>
      <p:sp>
        <p:nvSpPr>
          <p:cNvPr id="42" name="Left-Right Arrow 41"/>
          <p:cNvSpPr/>
          <p:nvPr/>
        </p:nvSpPr>
        <p:spPr>
          <a:xfrm rot="5400000">
            <a:off x="5398460" y="3586220"/>
            <a:ext cx="877043" cy="440125"/>
          </a:xfrm>
          <a:prstGeom prst="leftRightArrow">
            <a:avLst>
              <a:gd name="adj1" fmla="val 47107"/>
              <a:gd name="adj2" fmla="val 48358"/>
            </a:avLst>
          </a:prstGeom>
          <a:solidFill>
            <a:srgbClr val="F89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5" name="Picture 44" descr="thigh_prediction.pn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5"/>
          <a:stretch/>
        </p:blipFill>
        <p:spPr bwMode="auto">
          <a:xfrm>
            <a:off x="4454657" y="3921189"/>
            <a:ext cx="2572887" cy="12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22"/>
          <p:cNvSpPr txBox="1">
            <a:spLocks/>
          </p:cNvSpPr>
          <p:nvPr/>
        </p:nvSpPr>
        <p:spPr bwMode="auto">
          <a:xfrm>
            <a:off x="6919912" y="6163815"/>
            <a:ext cx="3786163" cy="3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GB" sz="1600" kern="0" dirty="0">
                <a:latin typeface="Calibri" panose="020F0502020204030204" pitchFamily="34" charset="0"/>
                <a:ea typeface="Arial" charset="0"/>
                <a:cs typeface="Arial" charset="0"/>
              </a:rPr>
              <a:t>Malik et al, MRM 2012 68(5):1481</a:t>
            </a:r>
          </a:p>
        </p:txBody>
      </p:sp>
      <p:sp>
        <p:nvSpPr>
          <p:cNvPr id="47" name="TextBox 46"/>
          <p:cNvSpPr txBox="1"/>
          <p:nvPr/>
        </p:nvSpPr>
        <p:spPr>
          <a:xfrm rot="16200000">
            <a:off x="1118563" y="202963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Parallel TX channels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build="p"/>
      <p:bldP spid="42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7C31-A4EB-CE86-325C-01F50B6F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excitation to signal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6BF4-859D-D24C-273E-1230C6D8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Spatially resolved</a:t>
            </a:r>
            <a:r>
              <a:rPr lang="en-US" dirty="0"/>
              <a:t> EPG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GB" altLang="en-US" dirty="0">
              <a:cs typeface="ＭＳ Ｐゴシック" panose="020B0600070205080204" pitchFamily="34" charset="-128"/>
            </a:endParaRPr>
          </a:p>
          <a:p>
            <a:r>
              <a:rPr lang="en-GB" altLang="en-US" dirty="0">
                <a:cs typeface="ＭＳ Ｐゴシック" panose="020B0600070205080204" pitchFamily="34" charset="-128"/>
              </a:rPr>
              <a:t>Classical non-linear optimization</a:t>
            </a:r>
            <a:endParaRPr lang="en-US" sz="3200" i="1" dirty="0"/>
          </a:p>
          <a:p>
            <a:pPr marL="0" indent="0">
              <a:buNone/>
            </a:pPr>
            <a:endParaRPr lang="en-US" i="1" dirty="0"/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endParaRPr lang="en-GB" altLang="en-US" sz="800" b="1" i="1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GB" altLang="en-US" b="1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</a:t>
            </a:r>
            <a:r>
              <a:rPr lang="en-GB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is a matrix of all flip angles across all channels, therefore contains all possible FSE variants</a:t>
            </a:r>
            <a:r>
              <a:rPr lang="en-GB" altLang="en-US" baseline="30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1-4</a:t>
            </a:r>
            <a:endParaRPr lang="en-GB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011664" lvl="3" indent="-285750"/>
            <a:r>
              <a:rPr lang="en-GB" altLang="en-US" sz="1800" dirty="0">
                <a:cs typeface="ＭＳ Ｐゴシック" panose="020B0600070205080204" pitchFamily="34" charset="-128"/>
              </a:rPr>
              <a:t>Find local solutions =&gt; start point important</a:t>
            </a:r>
          </a:p>
        </p:txBody>
      </p:sp>
      <p:pic>
        <p:nvPicPr>
          <p:cNvPr id="4" name="Picture 25" descr="EPG3D">
            <a:extLst>
              <a:ext uri="{FF2B5EF4-FFF2-40B4-BE49-F238E27FC236}">
                <a16:creationId xmlns:a16="http://schemas.microsoft.com/office/drawing/2014/main" id="{C9C8DDF9-1BEA-122F-428F-59D9918B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2167" r="50916" b="71245"/>
          <a:stretch>
            <a:fillRect/>
          </a:stretch>
        </p:blipFill>
        <p:spPr bwMode="auto">
          <a:xfrm>
            <a:off x="3399741" y="1071450"/>
            <a:ext cx="2376488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epg3d">
            <a:extLst>
              <a:ext uri="{FF2B5EF4-FFF2-40B4-BE49-F238E27FC236}">
                <a16:creationId xmlns:a16="http://schemas.microsoft.com/office/drawing/2014/main" id="{32A94889-ED15-2BA4-1826-6E36CA61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/>
          <a:stretch>
            <a:fillRect/>
          </a:stretch>
        </p:blipFill>
        <p:spPr bwMode="auto">
          <a:xfrm>
            <a:off x="6766829" y="985725"/>
            <a:ext cx="3617912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8">
            <a:extLst>
              <a:ext uri="{FF2B5EF4-FFF2-40B4-BE49-F238E27FC236}">
                <a16:creationId xmlns:a16="http://schemas.microsoft.com/office/drawing/2014/main" id="{42749404-FC57-B8F1-2B6F-0A60C9E20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116" y="286373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,… 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},T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2784AED6-FB3C-C21E-18E9-1C5281C1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529" y="2866913"/>
            <a:ext cx="3983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),… 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)},T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68">
            <a:extLst>
              <a:ext uri="{FF2B5EF4-FFF2-40B4-BE49-F238E27FC236}">
                <a16:creationId xmlns:a16="http://schemas.microsoft.com/office/drawing/2014/main" id="{50120EA0-6C05-B99D-674A-B5501D32F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254" y="4857185"/>
            <a:ext cx="2374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Target signal (for each echo &amp; voxel)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 Box 69">
            <a:extLst>
              <a:ext uri="{FF2B5EF4-FFF2-40B4-BE49-F238E27FC236}">
                <a16:creationId xmlns:a16="http://schemas.microsoft.com/office/drawing/2014/main" id="{C9301A05-F03C-C000-68F6-ED3A5443E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916" y="4669860"/>
            <a:ext cx="23749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SR-EPG prediction</a:t>
            </a:r>
          </a:p>
          <a:p>
            <a:pPr algn="ctr">
              <a:spcBef>
                <a:spcPct val="20000"/>
              </a:spcBef>
            </a:pP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S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(</a:t>
            </a: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r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) = </a:t>
            </a:r>
            <a:r>
              <a:rPr lang="en-GB" altLang="en-US" sz="1400" i="1">
                <a:solidFill>
                  <a:srgbClr val="0000CC"/>
                </a:solidFill>
                <a:latin typeface="Verdana" panose="020B0604030504040204" pitchFamily="34" charset="0"/>
              </a:rPr>
              <a:t>f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(</a:t>
            </a: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A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)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 Box 70">
            <a:extLst>
              <a:ext uri="{FF2B5EF4-FFF2-40B4-BE49-F238E27FC236}">
                <a16:creationId xmlns:a16="http://schemas.microsoft.com/office/drawing/2014/main" id="{1B5574FC-4C60-DBF3-3029-01D3A9422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841" y="4596835"/>
            <a:ext cx="2374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Regularization for total RF power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Line 72">
            <a:extLst>
              <a:ext uri="{FF2B5EF4-FFF2-40B4-BE49-F238E27FC236}">
                <a16:creationId xmlns:a16="http://schemas.microsoft.com/office/drawing/2014/main" id="{1C10375D-4CAC-4988-0064-DE56BB3A95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5129" y="4530160"/>
            <a:ext cx="1033462" cy="327025"/>
          </a:xfrm>
          <a:prstGeom prst="line">
            <a:avLst/>
          </a:prstGeom>
          <a:noFill/>
          <a:ln w="28575">
            <a:solidFill>
              <a:srgbClr val="0000CC">
                <a:alpha val="43921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73">
            <a:extLst>
              <a:ext uri="{FF2B5EF4-FFF2-40B4-BE49-F238E27FC236}">
                <a16:creationId xmlns:a16="http://schemas.microsoft.com/office/drawing/2014/main" id="{54A4F39F-2BD9-90D6-15AB-FEB6060E42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81241" y="4588898"/>
            <a:ext cx="304800" cy="152400"/>
          </a:xfrm>
          <a:prstGeom prst="line">
            <a:avLst/>
          </a:prstGeom>
          <a:noFill/>
          <a:ln w="28575">
            <a:solidFill>
              <a:srgbClr val="0000CC">
                <a:alpha val="56078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75">
            <a:extLst>
              <a:ext uri="{FF2B5EF4-FFF2-40B4-BE49-F238E27FC236}">
                <a16:creationId xmlns:a16="http://schemas.microsoft.com/office/drawing/2014/main" id="{4FB7AA45-CE9F-7194-7DDA-B171BC96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941" y="4982598"/>
            <a:ext cx="237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Weighting term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Line 76">
            <a:extLst>
              <a:ext uri="{FF2B5EF4-FFF2-40B4-BE49-F238E27FC236}">
                <a16:creationId xmlns:a16="http://schemas.microsoft.com/office/drawing/2014/main" id="{6F5C1B78-F145-B0A1-1AA1-9807EC52FE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4341" y="4677798"/>
            <a:ext cx="152400" cy="304800"/>
          </a:xfrm>
          <a:prstGeom prst="line">
            <a:avLst/>
          </a:prstGeom>
          <a:noFill/>
          <a:ln w="28575">
            <a:solidFill>
              <a:srgbClr val="0000CC">
                <a:alpha val="5294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50">
            <a:extLst>
              <a:ext uri="{FF2B5EF4-FFF2-40B4-BE49-F238E27FC236}">
                <a16:creationId xmlns:a16="http://schemas.microsoft.com/office/drawing/2014/main" id="{FD024462-CF51-1982-D55F-5228E226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1379" y="413169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800" i="1">
                <a:latin typeface="Verdana" panose="020B0604030504040204" pitchFamily="34" charset="0"/>
              </a:rPr>
              <a:t>|</a:t>
            </a:r>
            <a:r>
              <a:rPr lang="en-GB" altLang="en-US" sz="1800" b="1">
                <a:latin typeface="Verdana" panose="020B0604030504040204" pitchFamily="34" charset="0"/>
              </a:rPr>
              <a:t>S</a:t>
            </a:r>
            <a:r>
              <a:rPr lang="en-GB" altLang="en-US" sz="1800">
                <a:latin typeface="Verdana" panose="020B0604030504040204" pitchFamily="34" charset="0"/>
              </a:rPr>
              <a:t>(</a:t>
            </a:r>
            <a:r>
              <a:rPr lang="en-GB" altLang="en-US" sz="1800" b="1">
                <a:latin typeface="Verdana" panose="020B0604030504040204" pitchFamily="34" charset="0"/>
              </a:rPr>
              <a:t>r</a:t>
            </a:r>
            <a:r>
              <a:rPr lang="en-GB" altLang="en-US" sz="1800">
                <a:latin typeface="Verdana" panose="020B0604030504040204" pitchFamily="34" charset="0"/>
              </a:rPr>
              <a:t>)</a:t>
            </a:r>
            <a:r>
              <a:rPr lang="en-GB" altLang="en-US" sz="1800" i="1">
                <a:latin typeface="Verdana" panose="020B0604030504040204" pitchFamily="34" charset="0"/>
              </a:rPr>
              <a:t>|</a:t>
            </a:r>
            <a:r>
              <a:rPr lang="en-GB" altLang="en-US" sz="800" i="1">
                <a:latin typeface="Verdana" panose="020B0604030504040204" pitchFamily="34" charset="0"/>
              </a:rPr>
              <a:t> </a:t>
            </a:r>
            <a:r>
              <a:rPr lang="en-GB" altLang="en-US" sz="1800" i="1">
                <a:latin typeface="Verdana" panose="020B0604030504040204" pitchFamily="34" charset="0"/>
              </a:rPr>
              <a:t>-</a:t>
            </a:r>
            <a:r>
              <a:rPr lang="en-GB" altLang="en-US" sz="1200" b="1">
                <a:latin typeface="Verdana" panose="020B0604030504040204" pitchFamily="34" charset="0"/>
              </a:rPr>
              <a:t> </a:t>
            </a:r>
            <a:r>
              <a:rPr lang="en-GB" altLang="en-US" sz="1800" b="1">
                <a:latin typeface="Verdana" panose="020B0604030504040204" pitchFamily="34" charset="0"/>
              </a:rPr>
              <a:t>T</a:t>
            </a:r>
            <a:r>
              <a:rPr lang="en-GB" altLang="en-US" sz="1800">
                <a:latin typeface="Verdana" panose="020B0604030504040204" pitchFamily="34" charset="0"/>
              </a:rPr>
              <a:t>(</a:t>
            </a:r>
            <a:r>
              <a:rPr lang="en-GB" altLang="en-US" sz="1800" b="1">
                <a:latin typeface="Verdana" panose="020B0604030504040204" pitchFamily="34" charset="0"/>
              </a:rPr>
              <a:t>r</a:t>
            </a:r>
            <a:r>
              <a:rPr lang="en-GB" altLang="en-US" sz="1800">
                <a:latin typeface="Verdana" panose="020B0604030504040204" pitchFamily="34" charset="0"/>
              </a:rPr>
              <a:t>)</a:t>
            </a:r>
            <a:endParaRPr lang="en-US" altLang="en-US" sz="1800">
              <a:latin typeface="Verdana" panose="020B0604030504040204" pitchFamily="34" charset="0"/>
            </a:endParaRPr>
          </a:p>
        </p:txBody>
      </p:sp>
      <p:sp>
        <p:nvSpPr>
          <p:cNvPr id="20" name="Text Box 56">
            <a:extLst>
              <a:ext uri="{FF2B5EF4-FFF2-40B4-BE49-F238E27FC236}">
                <a16:creationId xmlns:a16="http://schemas.microsoft.com/office/drawing/2014/main" id="{9D9ECA4A-9C81-880F-8509-17AEFE03D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854" y="3982473"/>
            <a:ext cx="433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latin typeface="Verdana" panose="020B0604030504040204" pitchFamily="34" charset="0"/>
              </a:rPr>
              <a:t>2</a:t>
            </a:r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1" name="Text Box 57">
            <a:extLst>
              <a:ext uri="{FF2B5EF4-FFF2-40B4-BE49-F238E27FC236}">
                <a16:creationId xmlns:a16="http://schemas.microsoft.com/office/drawing/2014/main" id="{F54556A4-FB33-F217-3EC0-8AFD87D03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941" y="4409510"/>
            <a:ext cx="1152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200" b="1">
                <a:latin typeface="Verdana" panose="020B0604030504040204" pitchFamily="34" charset="0"/>
              </a:rPr>
              <a:t>W</a:t>
            </a:r>
            <a:r>
              <a:rPr lang="en-GB" altLang="en-US" sz="1200">
                <a:latin typeface="Verdana" panose="020B0604030504040204" pitchFamily="34" charset="0"/>
              </a:rPr>
              <a:t>(</a:t>
            </a:r>
            <a:r>
              <a:rPr lang="en-GB" altLang="en-US" sz="1200" b="1">
                <a:latin typeface="Verdana" panose="020B0604030504040204" pitchFamily="34" charset="0"/>
              </a:rPr>
              <a:t>r</a:t>
            </a:r>
            <a:r>
              <a:rPr lang="en-GB" altLang="en-US" sz="1200">
                <a:latin typeface="Verdana" panose="020B0604030504040204" pitchFamily="34" charset="0"/>
              </a:rPr>
              <a:t>)</a:t>
            </a:r>
            <a:endParaRPr lang="en-US" altLang="en-US" sz="1200">
              <a:latin typeface="Verdana" panose="020B0604030504040204" pitchFamily="34" charset="0"/>
            </a:endParaRPr>
          </a:p>
        </p:txBody>
      </p:sp>
      <p:grpSp>
        <p:nvGrpSpPr>
          <p:cNvPr id="22" name="Group 62">
            <a:extLst>
              <a:ext uri="{FF2B5EF4-FFF2-40B4-BE49-F238E27FC236}">
                <a16:creationId xmlns:a16="http://schemas.microsoft.com/office/drawing/2014/main" id="{28AEC546-6FC1-FD9A-E3DA-ECE77A2C4923}"/>
              </a:ext>
            </a:extLst>
          </p:cNvPr>
          <p:cNvGrpSpPr>
            <a:grpSpLocks/>
          </p:cNvGrpSpPr>
          <p:nvPr/>
        </p:nvGrpSpPr>
        <p:grpSpPr bwMode="auto">
          <a:xfrm>
            <a:off x="7108141" y="4093598"/>
            <a:ext cx="1155700" cy="461962"/>
            <a:chOff x="3597" y="3189"/>
            <a:chExt cx="728" cy="291"/>
          </a:xfrm>
        </p:grpSpPr>
        <p:sp>
          <p:nvSpPr>
            <p:cNvPr id="23" name="Text Box 58">
              <a:extLst>
                <a:ext uri="{FF2B5EF4-FFF2-40B4-BE49-F238E27FC236}">
                  <a16:creationId xmlns:a16="http://schemas.microsoft.com/office/drawing/2014/main" id="{BA3F5067-D3E8-F7AD-386F-8FB9778C8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7" y="3249"/>
              <a:ext cx="6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800">
                  <a:latin typeface="Verdana" panose="020B0604030504040204" pitchFamily="34" charset="0"/>
                </a:rPr>
                <a:t>+ </a:t>
              </a:r>
              <a:r>
                <a:rPr lang="el-GR" altLang="en-US" sz="1800">
                  <a:latin typeface="Verdana" panose="020B0604030504040204" pitchFamily="34" charset="0"/>
                </a:rPr>
                <a:t>λ</a:t>
              </a:r>
              <a:r>
                <a:rPr lang="en-GB" altLang="en-US" sz="1800">
                  <a:latin typeface="Verdana" panose="020B0604030504040204" pitchFamily="34" charset="0"/>
                </a:rPr>
                <a:t> </a:t>
              </a:r>
              <a:r>
                <a:rPr lang="en-GB" altLang="en-US" sz="1800" b="1">
                  <a:latin typeface="Verdana" panose="020B0604030504040204" pitchFamily="34" charset="0"/>
                </a:rPr>
                <a:t>A</a:t>
              </a:r>
              <a:endParaRPr lang="el-GR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24" name="Line 59">
              <a:extLst>
                <a:ext uri="{FF2B5EF4-FFF2-40B4-BE49-F238E27FC236}">
                  <a16:creationId xmlns:a16="http://schemas.microsoft.com/office/drawing/2014/main" id="{3FF4F316-9B73-799F-D146-3DC706D91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" y="3273"/>
              <a:ext cx="0" cy="181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C3C80C91-4FB9-FBF4-3B5B-CB2252AF6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3" y="3273"/>
              <a:ext cx="0" cy="181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61">
              <a:extLst>
                <a:ext uri="{FF2B5EF4-FFF2-40B4-BE49-F238E27FC236}">
                  <a16:creationId xmlns:a16="http://schemas.microsoft.com/office/drawing/2014/main" id="{A52832A2-D4A1-7E43-0CF3-2275AD792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2" y="3189"/>
              <a:ext cx="2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400">
                  <a:latin typeface="Verdana" panose="020B0604030504040204" pitchFamily="34" charset="0"/>
                </a:rPr>
                <a:t>2</a:t>
              </a:r>
              <a:endParaRPr lang="en-US" altLang="en-US" sz="1400">
                <a:latin typeface="Verdana" panose="020B0604030504040204" pitchFamily="34" charset="0"/>
              </a:endParaRPr>
            </a:p>
          </p:txBody>
        </p:sp>
      </p:grpSp>
      <p:sp>
        <p:nvSpPr>
          <p:cNvPr id="27" name="AutoShape 64">
            <a:extLst>
              <a:ext uri="{FF2B5EF4-FFF2-40B4-BE49-F238E27FC236}">
                <a16:creationId xmlns:a16="http://schemas.microsoft.com/office/drawing/2014/main" id="{7E33B5D1-46F8-67BA-FEF0-007D02250793}"/>
              </a:ext>
            </a:extLst>
          </p:cNvPr>
          <p:cNvSpPr>
            <a:spLocks/>
          </p:cNvSpPr>
          <p:nvPr/>
        </p:nvSpPr>
        <p:spPr bwMode="auto">
          <a:xfrm>
            <a:off x="4906279" y="4047560"/>
            <a:ext cx="144462" cy="576263"/>
          </a:xfrm>
          <a:prstGeom prst="lef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/>
            <a:endParaRPr lang="en-US" altLang="en-US">
              <a:latin typeface="Times" charset="0"/>
            </a:endParaRPr>
          </a:p>
        </p:txBody>
      </p:sp>
      <p:sp>
        <p:nvSpPr>
          <p:cNvPr id="28" name="AutoShape 65">
            <a:extLst>
              <a:ext uri="{FF2B5EF4-FFF2-40B4-BE49-F238E27FC236}">
                <a16:creationId xmlns:a16="http://schemas.microsoft.com/office/drawing/2014/main" id="{38824267-2B5B-9E98-27CA-1D07926DE01D}"/>
              </a:ext>
            </a:extLst>
          </p:cNvPr>
          <p:cNvSpPr>
            <a:spLocks/>
          </p:cNvSpPr>
          <p:nvPr/>
        </p:nvSpPr>
        <p:spPr bwMode="auto">
          <a:xfrm flipH="1">
            <a:off x="8081279" y="4047560"/>
            <a:ext cx="144462" cy="576263"/>
          </a:xfrm>
          <a:prstGeom prst="lef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/>
            <a:endParaRPr lang="en-US" altLang="en-US">
              <a:latin typeface="Times" charset="0"/>
            </a:endParaRPr>
          </a:p>
        </p:txBody>
      </p:sp>
      <p:sp>
        <p:nvSpPr>
          <p:cNvPr id="29" name="Text Box 66">
            <a:extLst>
              <a:ext uri="{FF2B5EF4-FFF2-40B4-BE49-F238E27FC236}">
                <a16:creationId xmlns:a16="http://schemas.microsoft.com/office/drawing/2014/main" id="{257DD5FB-42E1-20C2-A186-741DC0BB5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554" y="4157098"/>
            <a:ext cx="12239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latin typeface="Verdana" panose="020B0604030504040204" pitchFamily="34" charset="0"/>
              </a:rPr>
              <a:t>min</a:t>
            </a:r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30" name="Text Box 66">
            <a:extLst>
              <a:ext uri="{FF2B5EF4-FFF2-40B4-BE49-F238E27FC236}">
                <a16:creationId xmlns:a16="http://schemas.microsoft.com/office/drawing/2014/main" id="{68B585E2-B547-0B72-6560-FB1FD811A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841" y="4353948"/>
            <a:ext cx="1223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b="1">
                <a:latin typeface="Verdana" panose="020B0604030504040204" pitchFamily="34" charset="0"/>
              </a:rPr>
              <a:t>A</a:t>
            </a:r>
            <a:endParaRPr lang="en-US" altLang="en-US" sz="1400" b="1">
              <a:latin typeface="Verdana" panose="020B0604030504040204" pitchFamily="34" charset="0"/>
            </a:endParaRP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5F69B9C9-A4BD-5014-A6DF-685762DAE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604" y="4045973"/>
            <a:ext cx="43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imes" charset="0"/>
              </a:rPr>
              <a:t>∑</a:t>
            </a: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C10A1431-D8B5-E900-4340-6E32B51DF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254" y="4412685"/>
            <a:ext cx="514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000" b="1">
                <a:latin typeface="Verdana" panose="020B0604030504040204" pitchFamily="34" charset="0"/>
              </a:rPr>
              <a:t>r</a:t>
            </a:r>
            <a:r>
              <a:rPr lang="en-GB" altLang="en-US" sz="12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∊</a:t>
            </a:r>
            <a:r>
              <a:rPr lang="el-GR" altLang="en-US" sz="10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Ω</a:t>
            </a:r>
          </a:p>
        </p:txBody>
      </p:sp>
      <p:sp>
        <p:nvSpPr>
          <p:cNvPr id="33" name="Line 60">
            <a:extLst>
              <a:ext uri="{FF2B5EF4-FFF2-40B4-BE49-F238E27FC236}">
                <a16:creationId xmlns:a16="http://schemas.microsoft.com/office/drawing/2014/main" id="{F3CE3F4E-4D49-0636-5F88-F20A8C131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066" y="4149160"/>
            <a:ext cx="0" cy="36036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61">
            <a:extLst>
              <a:ext uri="{FF2B5EF4-FFF2-40B4-BE49-F238E27FC236}">
                <a16:creationId xmlns:a16="http://schemas.microsoft.com/office/drawing/2014/main" id="{3210B2A8-2FF4-21A5-995B-C9C79E370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16" y="4149160"/>
            <a:ext cx="0" cy="36036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1">
            <a:extLst>
              <a:ext uri="{FF2B5EF4-FFF2-40B4-BE49-F238E27FC236}">
                <a16:creationId xmlns:a16="http://schemas.microsoft.com/office/drawing/2014/main" id="{72E939D9-E891-50F1-0BFE-44FC3D7439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52479" y="4496823"/>
            <a:ext cx="142875" cy="431800"/>
          </a:xfrm>
          <a:prstGeom prst="line">
            <a:avLst/>
          </a:prstGeom>
          <a:noFill/>
          <a:ln w="28575">
            <a:solidFill>
              <a:srgbClr val="0000CC">
                <a:alpha val="5098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7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/>
      <p:bldP spid="21" grpId="0"/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  <a:latin typeface="+mj-lt"/>
              </a:rPr>
              <a:t>Direct Signal Control: example</a:t>
            </a:r>
            <a:endParaRPr lang="en-US" dirty="0">
              <a:latin typeface="+mj-lt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884000" y="5308605"/>
            <a:ext cx="8424000" cy="154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charset="0"/>
              </a:rPr>
              <a:t>Multi-shot FSE example</a:t>
            </a:r>
          </a:p>
          <a:p>
            <a:endParaRPr lang="en-US" sz="1800" dirty="0">
              <a:latin typeface="Arial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charset="0"/>
              </a:rPr>
              <a:t>“A bit like MR Fingerprinting in reverse”</a:t>
            </a:r>
          </a:p>
        </p:txBody>
      </p:sp>
      <p:pic>
        <p:nvPicPr>
          <p:cNvPr id="12" name="Picture 11" descr="thigh_prediction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263200"/>
            <a:ext cx="2160588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06882" y="948417"/>
            <a:ext cx="4240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Predicted Signals (Spatially Resolved-EPG)</a:t>
            </a:r>
          </a:p>
        </p:txBody>
      </p:sp>
      <p:pic>
        <p:nvPicPr>
          <p:cNvPr id="50182" name="Picture 14" descr="thigh_lowhi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87"/>
          <a:stretch>
            <a:fillRect/>
          </a:stretch>
        </p:blipFill>
        <p:spPr bwMode="auto">
          <a:xfrm>
            <a:off x="3836988" y="1272726"/>
            <a:ext cx="2159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thigh_lowh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91" y="1272725"/>
            <a:ext cx="2160587" cy="360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4" name="TextBox 13"/>
          <p:cNvSpPr txBox="1">
            <a:spLocks noChangeArrowheads="1"/>
          </p:cNvSpPr>
          <p:nvPr/>
        </p:nvSpPr>
        <p:spPr bwMode="auto">
          <a:xfrm>
            <a:off x="2195516" y="4138164"/>
            <a:ext cx="153749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0781FA"/>
                </a:solidFill>
              </a:rPr>
              <a:t>Direct Signal Control</a:t>
            </a:r>
          </a:p>
        </p:txBody>
      </p:sp>
      <p:sp>
        <p:nvSpPr>
          <p:cNvPr id="50187" name="TextBox 14"/>
          <p:cNvSpPr txBox="1">
            <a:spLocks noChangeArrowheads="1"/>
          </p:cNvSpPr>
          <p:nvPr/>
        </p:nvSpPr>
        <p:spPr bwMode="auto">
          <a:xfrm>
            <a:off x="2201863" y="1406074"/>
            <a:ext cx="3046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</a:rPr>
              <a:t>CP mode</a:t>
            </a:r>
          </a:p>
        </p:txBody>
      </p:sp>
      <p:sp>
        <p:nvSpPr>
          <p:cNvPr id="64536" name="TextBox 15"/>
          <p:cNvSpPr txBox="1">
            <a:spLocks noChangeArrowheads="1"/>
          </p:cNvSpPr>
          <p:nvPr/>
        </p:nvSpPr>
        <p:spPr bwMode="auto">
          <a:xfrm>
            <a:off x="2209803" y="2869749"/>
            <a:ext cx="30464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‘uniform field’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RF Shim</a:t>
            </a:r>
          </a:p>
        </p:txBody>
      </p:sp>
      <p:sp>
        <p:nvSpPr>
          <p:cNvPr id="60429" name="TextBox 13"/>
          <p:cNvSpPr txBox="1">
            <a:spLocks noChangeArrowheads="1"/>
          </p:cNvSpPr>
          <p:nvPr/>
        </p:nvSpPr>
        <p:spPr bwMode="auto">
          <a:xfrm>
            <a:off x="4008438" y="4904926"/>
            <a:ext cx="1981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>Images windowed identically</a:t>
            </a:r>
          </a:p>
        </p:txBody>
      </p:sp>
      <p:sp>
        <p:nvSpPr>
          <p:cNvPr id="14" name="Rectangle 22"/>
          <p:cNvSpPr txBox="1">
            <a:spLocks/>
          </p:cNvSpPr>
          <p:nvPr/>
        </p:nvSpPr>
        <p:spPr bwMode="auto">
          <a:xfrm>
            <a:off x="7046026" y="5334173"/>
            <a:ext cx="3786163" cy="3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457200" eaLnBrk="0" hangingPunct="0">
              <a:spcBef>
                <a:spcPct val="20000"/>
              </a:spcBef>
              <a:defRPr/>
            </a:pPr>
            <a:r>
              <a:rPr lang="en-GB" sz="1600" kern="0" dirty="0">
                <a:latin typeface="Calibri" panose="020F0502020204030204" pitchFamily="34" charset="0"/>
                <a:ea typeface="Arial" charset="0"/>
                <a:cs typeface="Arial" charset="0"/>
              </a:rPr>
              <a:t>Malik et al, MRM 2012 68(5):1481</a:t>
            </a:r>
          </a:p>
        </p:txBody>
      </p:sp>
    </p:spTree>
    <p:extLst>
      <p:ext uri="{BB962C8B-B14F-4D97-AF65-F5344CB8AC3E}">
        <p14:creationId xmlns:p14="http://schemas.microsoft.com/office/powerpoint/2010/main" val="1954636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Direct Signal Control : TSE imaging at 7T</a:t>
            </a:r>
            <a:endParaRPr lang="en-US" dirty="0"/>
          </a:p>
        </p:txBody>
      </p:sp>
      <p:pic>
        <p:nvPicPr>
          <p:cNvPr id="4" name="Picture 3" descr="ims_comp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6" y="2008271"/>
            <a:ext cx="6662788" cy="3331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5069" y="1570262"/>
            <a:ext cx="21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5149" y="1597712"/>
            <a:ext cx="21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DSC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59022" y="3014887"/>
            <a:ext cx="2665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High resolution FSE (0.3x0.3x1.2mm</a:t>
            </a:r>
            <a:r>
              <a:rPr lang="en-US" sz="1600" baseline="30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). ETL=9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7T with 8-ch </a:t>
            </a:r>
            <a:r>
              <a:rPr lang="en-US" sz="1600" b="1" dirty="0" err="1">
                <a:latin typeface="Arial" charset="0"/>
                <a:ea typeface="Arial" charset="0"/>
                <a:cs typeface="Arial" charset="0"/>
              </a:rPr>
              <a:t>PTx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6067" y="5457475"/>
            <a:ext cx="51022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Sbrizzi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et al, MRM 2017 77:361-373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83177" y="3694614"/>
            <a:ext cx="341173" cy="17698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953515" y="3634383"/>
            <a:ext cx="341173" cy="17698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993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310F-82A4-7769-3C09-17FE612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time-frames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894D-A237-DE00-5F00-E01FB071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Static =&gt; consider the </a:t>
            </a:r>
            <a:r>
              <a:rPr lang="en-US" sz="2800" b="1" i="1" dirty="0"/>
              <a:t>fields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dirty="0"/>
              <a:t>Dynamic (single pulse) =&gt; consider the </a:t>
            </a:r>
            <a:r>
              <a:rPr lang="en-US" sz="2800" b="1" i="1" dirty="0"/>
              <a:t>magnetization</a:t>
            </a:r>
          </a:p>
          <a:p>
            <a:endParaRPr lang="en-US" sz="2800" i="1" dirty="0"/>
          </a:p>
          <a:p>
            <a:r>
              <a:rPr lang="en-US" sz="2800" dirty="0"/>
              <a:t>Dynamic (multi-pulse) =&gt; consider the </a:t>
            </a:r>
            <a:r>
              <a:rPr lang="en-US" sz="2800" b="1" i="1" dirty="0"/>
              <a:t>signal</a:t>
            </a:r>
          </a:p>
          <a:p>
            <a:endParaRPr lang="en-US" sz="2800" b="1" i="1" dirty="0"/>
          </a:p>
          <a:p>
            <a:r>
              <a:rPr lang="en-US" sz="2800" dirty="0"/>
              <a:t>Each has their own use cases!</a:t>
            </a:r>
          </a:p>
        </p:txBody>
      </p:sp>
    </p:spTree>
    <p:extLst>
      <p:ext uri="{BB962C8B-B14F-4D97-AF65-F5344CB8AC3E}">
        <p14:creationId xmlns:p14="http://schemas.microsoft.com/office/powerpoint/2010/main" val="26331162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0F9B08-732C-9FB2-09C2-BEE12553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imperfections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9382AB-D371-B402-ED75-73E4E31A1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00" y="1519312"/>
                <a:ext cx="11232000" cy="488148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‘Self learning’ can be a way to overcome system imperfections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radiofrequency (RF) magnetic field =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/>
                  <a:t> field can be non-uniform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consider ways to overcome this specific problem as an example in this talk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9382AB-D371-B402-ED75-73E4E31A1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00" y="1519312"/>
                <a:ext cx="11232000" cy="4881488"/>
              </a:xfrm>
              <a:blipFill>
                <a:blip r:embed="rId2"/>
                <a:stretch>
                  <a:fillRect l="-1467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7260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F824-7DA3-A8A7-509F-D1D6378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always need to optimize?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C8F5-C17B-5A36-E198-CBA50A27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0" y="1080336"/>
            <a:ext cx="3502387" cy="5311580"/>
          </a:xfrm>
        </p:spPr>
        <p:txBody>
          <a:bodyPr>
            <a:normAutofit/>
          </a:bodyPr>
          <a:lstStyle/>
          <a:p>
            <a:r>
              <a:rPr lang="en-US" dirty="0"/>
              <a:t>’Universal’ pulse designs</a:t>
            </a:r>
            <a:r>
              <a:rPr lang="en-US" baseline="30000" dirty="0"/>
              <a:t>1</a:t>
            </a:r>
            <a:r>
              <a:rPr lang="en-US" dirty="0"/>
              <a:t> – good performance achieved by ‘training’ on B1 data from multiple subjects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‘Hybrid’ universal / individual optimization (‘FOCUS’ pulse design</a:t>
            </a:r>
            <a:r>
              <a:rPr lang="en-US" baseline="30000" dirty="0"/>
              <a:t>2</a:t>
            </a:r>
            <a:r>
              <a:rPr lang="en-US" dirty="0"/>
              <a:t>) provides refinement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6AD3D-6D70-7321-C8B9-999B09E15F5B}"/>
              </a:ext>
            </a:extLst>
          </p:cNvPr>
          <p:cNvSpPr txBox="1"/>
          <p:nvPr/>
        </p:nvSpPr>
        <p:spPr>
          <a:xfrm>
            <a:off x="8468288" y="6222639"/>
            <a:ext cx="350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Gras et al, MRM 2017 77 (2):635</a:t>
            </a:r>
          </a:p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Herrler et al, MRM 2021 85:3140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ED19D867-6B20-3B98-A7BC-304F236DB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3" b="50000"/>
          <a:stretch>
            <a:fillRect/>
          </a:stretch>
        </p:blipFill>
        <p:spPr bwMode="auto">
          <a:xfrm>
            <a:off x="4180411" y="1275039"/>
            <a:ext cx="2751780" cy="19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F4ABBC85-2A63-3D52-8411-1F6640CF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r="-157" b="79517"/>
          <a:stretch>
            <a:fillRect/>
          </a:stretch>
        </p:blipFill>
        <p:spPr bwMode="auto">
          <a:xfrm>
            <a:off x="7428498" y="1336863"/>
            <a:ext cx="4097200" cy="16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F6C5AB63-8A0B-7C6C-5983-87E3DEF0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87" y="3720544"/>
            <a:ext cx="3765570" cy="24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ails are in the caption following the image">
            <a:extLst>
              <a:ext uri="{FF2B5EF4-FFF2-40B4-BE49-F238E27FC236}">
                <a16:creationId xmlns:a16="http://schemas.microsoft.com/office/drawing/2014/main" id="{F2EA5016-9894-90E7-B3F7-DB3653128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5"/>
          <a:stretch>
            <a:fillRect/>
          </a:stretch>
        </p:blipFill>
        <p:spPr bwMode="auto">
          <a:xfrm>
            <a:off x="7969476" y="3924885"/>
            <a:ext cx="3799064" cy="18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5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DE-BD4B-C53B-1589-1C62648B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3936-D716-5D48-0AE4-D736B181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pTx gives </a:t>
            </a:r>
            <a:r>
              <a:rPr lang="en-US" sz="2400" b="1" dirty="0"/>
              <a:t>spatial</a:t>
            </a:r>
            <a:r>
              <a:rPr lang="en-US" sz="2400" dirty="0"/>
              <a:t> and </a:t>
            </a:r>
            <a:r>
              <a:rPr lang="en-US" sz="2400" b="1" dirty="0"/>
              <a:t>temporal </a:t>
            </a:r>
            <a:r>
              <a:rPr lang="en-US" sz="2400" dirty="0"/>
              <a:t>control of RF fields</a:t>
            </a:r>
          </a:p>
          <a:p>
            <a:endParaRPr lang="en-US" sz="2400" b="1" dirty="0"/>
          </a:p>
          <a:p>
            <a:r>
              <a:rPr lang="en-US" sz="2400" dirty="0"/>
              <a:t>Optimal method really depends on the application (not ‘one size fits all’)</a:t>
            </a:r>
          </a:p>
          <a:p>
            <a:endParaRPr lang="en-US" sz="2400" dirty="0"/>
          </a:p>
          <a:p>
            <a:r>
              <a:rPr lang="en-US" sz="2400" dirty="0"/>
              <a:t>Classic approaches are optimization based, but ‘learning’ is coming</a:t>
            </a:r>
          </a:p>
          <a:p>
            <a:endParaRPr lang="en-US" sz="2400" dirty="0"/>
          </a:p>
          <a:p>
            <a:pPr lvl="4"/>
            <a:r>
              <a:rPr lang="en-US" sz="2400" dirty="0"/>
              <a:t>‘universal’ solutions are a low-order type of learning</a:t>
            </a:r>
          </a:p>
          <a:p>
            <a:pPr lvl="4"/>
            <a:r>
              <a:rPr lang="en-US" sz="2400" dirty="0"/>
              <a:t>More bespoke methods are being researched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0782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Shaihan.malik@kcl.ac.uk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</a:t>
            </a:r>
            <a:r>
              <a:rPr lang="en-GB" dirty="0" err="1"/>
              <a:t>shaihan</a:t>
            </a:r>
            <a:r>
              <a:rPr lang="en-GB" dirty="0"/>
              <a:t>-malik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C564-6F13-C445-8717-625C811FE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© 2020 King’s College London. All rights reserved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inhomogeneity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100" dirty="0"/>
              <a:t>Problematic for clinical 3T imaging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706438" lvl="1" indent="-342900">
              <a:buFont typeface="Arial" panose="020B0604020202020204" pitchFamily="34" charset="0"/>
              <a:buChar char="•"/>
            </a:pPr>
            <a:r>
              <a:rPr lang="en-GB" dirty="0"/>
              <a:t>Variability between subjects</a:t>
            </a:r>
          </a:p>
          <a:p>
            <a:pPr marL="43815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Effects get worse as B</a:t>
            </a:r>
            <a:r>
              <a:rPr lang="en-GB" baseline="-25000" dirty="0"/>
              <a:t>0</a:t>
            </a:r>
            <a:r>
              <a:rPr lang="en-GB" dirty="0"/>
              <a:t> increases</a:t>
            </a:r>
          </a:p>
          <a:p>
            <a:pPr marL="649288" lvl="1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15" name="Picture 2" descr="Breast 2DT1W Conventional_bott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7602" y="1904449"/>
            <a:ext cx="244181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ARTEFACT_COR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5787" y="158154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C:\Users\sm12\Dropbox\Grant applications\EPSRC\INTERVIEW\figures\fetus3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09" y="158154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14463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Cardiac (short axis)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007769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Thighs (coronal view)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030887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Foetus (</a:t>
            </a:r>
            <a:r>
              <a:rPr lang="nl-NL" sz="12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in utero</a:t>
            </a: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63135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Breast (axial view)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 descr="C:\Users\sm12\Desktop\cardiacshading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19538" y="1581541"/>
            <a:ext cx="1799999" cy="180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20516609">
            <a:off x="2214463" y="2212160"/>
            <a:ext cx="605073" cy="79208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 rot="20934103">
            <a:off x="4232642" y="1628942"/>
            <a:ext cx="605222" cy="116024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2155150">
            <a:off x="6814899" y="2456463"/>
            <a:ext cx="314891" cy="58901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 rot="2155150">
            <a:off x="8257601" y="2307277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3" b="49588"/>
          <a:stretch/>
        </p:blipFill>
        <p:spPr bwMode="auto">
          <a:xfrm>
            <a:off x="6233123" y="4533635"/>
            <a:ext cx="1774516" cy="17545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6462559" y="6390536"/>
            <a:ext cx="1529407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7T </a:t>
            </a:r>
            <a:r>
              <a:rPr lang="nl-NL" sz="1200" b="1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Brain image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97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parallel transmission?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47" y="1392245"/>
            <a:ext cx="3694415" cy="44142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1" y="1557629"/>
            <a:ext cx="1668540" cy="41713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86" y="2012367"/>
            <a:ext cx="2576947" cy="14836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14" y="4584624"/>
            <a:ext cx="846120" cy="88384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17310" y="2647951"/>
            <a:ext cx="1847127" cy="1111241"/>
            <a:chOff x="102433" y="2647950"/>
            <a:chExt cx="1847127" cy="1111241"/>
          </a:xfrm>
        </p:grpSpPr>
        <p:grpSp>
          <p:nvGrpSpPr>
            <p:cNvPr id="9" name="Group 8"/>
            <p:cNvGrpSpPr/>
            <p:nvPr/>
          </p:nvGrpSpPr>
          <p:grpSpPr>
            <a:xfrm>
              <a:off x="694571" y="2647950"/>
              <a:ext cx="1254989" cy="995354"/>
              <a:chOff x="1068412" y="3503622"/>
              <a:chExt cx="1254989" cy="99535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302499" y="4149080"/>
                <a:ext cx="1440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0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254125" y="4255572"/>
                <a:ext cx="5768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90</a:t>
                </a:r>
              </a:p>
            </p:txBody>
          </p:sp>
          <p:cxnSp>
            <p:nvCxnSpPr>
              <p:cNvPr id="14" name="Elbow Connector 13"/>
              <p:cNvCxnSpPr>
                <a:stCxn id="11" idx="0"/>
              </p:cNvCxnSpPr>
              <p:nvPr/>
            </p:nvCxnSpPr>
            <p:spPr>
              <a:xfrm rot="5400000" flipH="1" flipV="1">
                <a:off x="1510335" y="3391428"/>
                <a:ext cx="700872" cy="925260"/>
              </a:xfrm>
              <a:prstGeom prst="bentConnector2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/>
              <p:nvPr/>
            </p:nvCxnSpPr>
            <p:spPr>
              <a:xfrm>
                <a:off x="1542157" y="4361419"/>
                <a:ext cx="282695" cy="10959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0"/>
                <a:endCxn id="11" idx="1"/>
              </p:cNvCxnSpPr>
              <p:nvPr/>
            </p:nvCxnSpPr>
            <p:spPr>
              <a:xfrm flipV="1">
                <a:off x="1068412" y="4351735"/>
                <a:ext cx="185713" cy="99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254125" y="4204494"/>
                <a:ext cx="288032" cy="29448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AutoShape 90"/>
            <p:cNvSpPr>
              <a:spLocks noChangeArrowheads="1"/>
            </p:cNvSpPr>
            <p:nvPr/>
          </p:nvSpPr>
          <p:spPr bwMode="auto">
            <a:xfrm rot="5400000">
              <a:off x="145296" y="3209916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954" y="1223595"/>
            <a:ext cx="262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‘Transmission’ = Generate RF magnetic field (‘B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’)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1508" y="3981467"/>
            <a:ext cx="262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field not spatially uniform at high field (3T+)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309" y="4982866"/>
            <a:ext cx="1816100" cy="2413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503411" y="2846717"/>
            <a:ext cx="140902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3413" y="5928185"/>
            <a:ext cx="465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Spatial properties depend on EM interaction between body and </a:t>
            </a:r>
            <a:r>
              <a:rPr lang="en-US" i="1">
                <a:latin typeface="Calibri" charset="0"/>
                <a:ea typeface="Calibri" charset="0"/>
                <a:cs typeface="Calibri" charset="0"/>
              </a:rPr>
              <a:t>coil –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we cannot control </a:t>
            </a:r>
            <a:r>
              <a:rPr lang="en-US" i="1">
                <a:latin typeface="Calibri" charset="0"/>
                <a:ea typeface="Calibri" charset="0"/>
                <a:cs typeface="Calibri" charset="0"/>
              </a:rPr>
              <a:t>this. 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7" y="5540737"/>
            <a:ext cx="5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b(t)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3391" y="1149402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during RF pulse at 3T</a:t>
            </a:r>
            <a:endParaRPr lang="en-US" b="1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94432" y="4812488"/>
            <a:ext cx="2319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Standard, single channel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91406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2" grpId="1"/>
      <p:bldP spid="8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03" y="1267884"/>
            <a:ext cx="3693910" cy="44142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39" y="1267884"/>
            <a:ext cx="3694415" cy="441429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894802" y="2523590"/>
            <a:ext cx="1847127" cy="1111241"/>
            <a:chOff x="102433" y="2647950"/>
            <a:chExt cx="1847127" cy="1111241"/>
          </a:xfrm>
        </p:grpSpPr>
        <p:grpSp>
          <p:nvGrpSpPr>
            <p:cNvPr id="53" name="Group 52"/>
            <p:cNvGrpSpPr/>
            <p:nvPr/>
          </p:nvGrpSpPr>
          <p:grpSpPr>
            <a:xfrm>
              <a:off x="694571" y="2647950"/>
              <a:ext cx="1254989" cy="995354"/>
              <a:chOff x="1068412" y="3503622"/>
              <a:chExt cx="1254989" cy="99535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302499" y="4149080"/>
                <a:ext cx="1440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4125" y="4255572"/>
                <a:ext cx="5768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90</a:t>
                </a:r>
              </a:p>
            </p:txBody>
          </p:sp>
          <p:cxnSp>
            <p:nvCxnSpPr>
              <p:cNvPr id="57" name="Elbow Connector 56"/>
              <p:cNvCxnSpPr>
                <a:stCxn id="60" idx="0"/>
              </p:cNvCxnSpPr>
              <p:nvPr/>
            </p:nvCxnSpPr>
            <p:spPr>
              <a:xfrm rot="5400000" flipH="1" flipV="1">
                <a:off x="1510335" y="3391428"/>
                <a:ext cx="700872" cy="925260"/>
              </a:xfrm>
              <a:prstGeom prst="bentConnector2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/>
              <p:cNvCxnSpPr/>
              <p:nvPr/>
            </p:nvCxnSpPr>
            <p:spPr>
              <a:xfrm>
                <a:off x="1542157" y="4361419"/>
                <a:ext cx="282695" cy="10959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9" idx="0"/>
                <a:endCxn id="60" idx="1"/>
              </p:cNvCxnSpPr>
              <p:nvPr/>
            </p:nvCxnSpPr>
            <p:spPr>
              <a:xfrm flipV="1">
                <a:off x="1068412" y="4351735"/>
                <a:ext cx="185713" cy="99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254125" y="4204494"/>
                <a:ext cx="288032" cy="29448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AutoShape 90"/>
            <p:cNvSpPr>
              <a:spLocks noChangeArrowheads="1"/>
            </p:cNvSpPr>
            <p:nvPr/>
          </p:nvSpPr>
          <p:spPr bwMode="auto">
            <a:xfrm rot="5400000">
              <a:off x="145296" y="3209916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35431" y="2219058"/>
            <a:ext cx="523702" cy="2112962"/>
            <a:chOff x="4572000" y="2702709"/>
            <a:chExt cx="523702" cy="2112962"/>
          </a:xfrm>
        </p:grpSpPr>
        <p:sp>
          <p:nvSpPr>
            <p:cNvPr id="8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9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2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3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4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5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from large resonator with single input to an array of smaller coils with their own RF amplifier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Schematic closely resembles an old experimental 3T pTx body array but can be any array coil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5602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000" y="1089219"/>
            <a:ext cx="11232000" cy="5423547"/>
          </a:xfrm>
        </p:spPr>
        <p:txBody>
          <a:bodyPr>
            <a:normAutofit/>
          </a:bodyPr>
          <a:lstStyle/>
          <a:p>
            <a:r>
              <a:rPr lang="en-US" dirty="0"/>
              <a:t>Move from large resonator with single input to an array of smaller coils with their own RF amplifier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900" dirty="0"/>
          </a:p>
          <a:p>
            <a:endParaRPr lang="en-US" sz="900" dirty="0"/>
          </a:p>
          <a:p>
            <a:endParaRPr lang="en-US" sz="2400" b="1" i="1" dirty="0">
              <a:solidFill>
                <a:schemeClr val="accent1"/>
              </a:solidFill>
            </a:endParaRPr>
          </a:p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Key property: Each coil can be driven with separate RF waveform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40" y="3199791"/>
            <a:ext cx="241300" cy="2413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872799" y="1884465"/>
            <a:ext cx="3487533" cy="3314561"/>
            <a:chOff x="5673265" y="1458023"/>
            <a:chExt cx="3487533" cy="331456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770" y="1458023"/>
              <a:ext cx="2774028" cy="3314561"/>
            </a:xfrm>
            <a:prstGeom prst="rect">
              <a:avLst/>
            </a:prstGeom>
          </p:spPr>
        </p:pic>
        <p:sp>
          <p:nvSpPr>
            <p:cNvPr id="54" name="AutoShape 90"/>
            <p:cNvSpPr>
              <a:spLocks noChangeArrowheads="1"/>
            </p:cNvSpPr>
            <p:nvPr/>
          </p:nvSpPr>
          <p:spPr bwMode="auto">
            <a:xfrm rot="5400000">
              <a:off x="5716128" y="2929033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  <p:sp>
          <p:nvSpPr>
            <p:cNvPr id="34" name="AutoShape 90"/>
            <p:cNvSpPr>
              <a:spLocks noChangeArrowheads="1"/>
            </p:cNvSpPr>
            <p:nvPr/>
          </p:nvSpPr>
          <p:spPr bwMode="auto">
            <a:xfrm rot="5400000">
              <a:off x="5730519" y="2168228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  <p:cxnSp>
          <p:nvCxnSpPr>
            <p:cNvPr id="18" name="Straight Connector 17"/>
            <p:cNvCxnSpPr>
              <a:stCxn id="34" idx="0"/>
            </p:cNvCxnSpPr>
            <p:nvPr/>
          </p:nvCxnSpPr>
          <p:spPr>
            <a:xfrm flipV="1">
              <a:off x="6279794" y="2461760"/>
              <a:ext cx="1119506" cy="2537"/>
            </a:xfrm>
            <a:prstGeom prst="line">
              <a:avLst/>
            </a:prstGeom>
            <a:ln w="9525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720578" y="4078273"/>
              <a:ext cx="3314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charset="0"/>
                  <a:ea typeface="Calibri" charset="0"/>
                  <a:cs typeface="Calibri" charset="0"/>
                </a:rPr>
                <a:t>Modern commercial 3T systems often use 2-port birdcage coils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279794" y="3225102"/>
              <a:ext cx="700755" cy="1"/>
            </a:xfrm>
            <a:prstGeom prst="line">
              <a:avLst/>
            </a:prstGeom>
            <a:ln w="9525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928" y="1721784"/>
            <a:ext cx="2825426" cy="29560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9349" y="4829694"/>
            <a:ext cx="39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Clement et al, MRM 2019;81:1447-1458</a:t>
            </a:r>
          </a:p>
        </p:txBody>
      </p:sp>
    </p:spTree>
    <p:extLst>
      <p:ext uri="{BB962C8B-B14F-4D97-AF65-F5344CB8AC3E}">
        <p14:creationId xmlns:p14="http://schemas.microsoft.com/office/powerpoint/2010/main" val="40759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84" y="1270325"/>
            <a:ext cx="3693910" cy="441429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99" y="1557627"/>
            <a:ext cx="1668540" cy="4171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Transmission: spatial &amp; temporal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5287" y="4002732"/>
            <a:ext cx="310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PTx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allows spatial and temporal control of the 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field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80289" y="2825452"/>
            <a:ext cx="140902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75315" y="5928185"/>
            <a:ext cx="647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By controlling the inputs on each coil separately we can make B</a:t>
            </a:r>
            <a:r>
              <a:rPr lang="en-US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 vary in space and time. </a:t>
            </a:r>
            <a:r>
              <a:rPr lang="en-US" b="1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But how to use these degrees of freedom?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054782" y="2385949"/>
            <a:ext cx="523702" cy="2112962"/>
            <a:chOff x="4572000" y="2702709"/>
            <a:chExt cx="523702" cy="2112962"/>
          </a:xfrm>
        </p:grpSpPr>
        <p:sp>
          <p:nvSpPr>
            <p:cNvPr id="100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1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2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3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4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5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6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7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922502" y="1466490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Parallel transmission: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82" y="2012366"/>
            <a:ext cx="2576947" cy="14836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504" y="4919470"/>
            <a:ext cx="2324100" cy="4953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43" y="2017005"/>
            <a:ext cx="447713" cy="2945953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583941" y="4808452"/>
            <a:ext cx="6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36474" y="1149402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RF magnetic field: B</a:t>
            </a:r>
            <a:r>
              <a:rPr lang="en-US" b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5309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3A1DE-7028-B4CB-2380-DBE4AA90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DE0F0-8A0E-8AD0-BEB6-5E203FF8E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60" y="2015145"/>
            <a:ext cx="3885762" cy="485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865BA-FDCB-766B-3100-2E29A9C2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96" y="3277834"/>
            <a:ext cx="2825426" cy="2956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62A16-446A-D44A-D084-BD322206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shimming </a:t>
            </a:r>
            <a:r>
              <a:rPr lang="en-US" i="1" dirty="0"/>
              <a:t>(aka ‘static’ pTx)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AD451-127B-88DC-6017-C17E142E7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60" y="2015145"/>
            <a:ext cx="3885762" cy="48577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1C91D-4EC8-18E9-4153-6B15CE03D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99" y="1089220"/>
            <a:ext cx="11231999" cy="5570660"/>
          </a:xfrm>
        </p:spPr>
        <p:txBody>
          <a:bodyPr>
            <a:normAutofit/>
          </a:bodyPr>
          <a:lstStyle/>
          <a:p>
            <a:r>
              <a:rPr lang="en-US" b="1" dirty="0"/>
              <a:t>RF shimming is the simplest and most common application of PTx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find </a:t>
            </a:r>
            <a:r>
              <a:rPr lang="en-US" i="1" dirty="0"/>
              <a:t>time independent</a:t>
            </a:r>
            <a:r>
              <a:rPr lang="en-US" dirty="0"/>
              <a:t> weights</a:t>
            </a:r>
          </a:p>
          <a:p>
            <a:pPr marL="274638" indent="-274638">
              <a:spcBef>
                <a:spcPts val="600"/>
              </a:spcBef>
            </a:pPr>
            <a:endParaRPr lang="en-US" b="1" dirty="0"/>
          </a:p>
          <a:p>
            <a:pPr marL="355600" indent="-355600">
              <a:spcBef>
                <a:spcPts val="600"/>
              </a:spcBef>
            </a:pPr>
            <a:r>
              <a:rPr lang="en-US" b="1" dirty="0"/>
              <a:t>Independent of pulse sequence </a:t>
            </a:r>
            <a:endParaRPr lang="en-US" dirty="0"/>
          </a:p>
          <a:p>
            <a:pPr marL="627063" indent="-223838"/>
            <a:endParaRPr lang="en-US" dirty="0"/>
          </a:p>
          <a:p>
            <a:pPr marL="355600" indent="-300038"/>
            <a:r>
              <a:rPr lang="en-US" dirty="0"/>
              <a:t>Performance depends on field patterns</a:t>
            </a:r>
            <a:br>
              <a:rPr lang="en-US" dirty="0"/>
            </a:br>
            <a:r>
              <a:rPr lang="en-US" dirty="0"/>
              <a:t>produced by individual coils:</a:t>
            </a:r>
          </a:p>
          <a:p>
            <a:pPr marL="855663" lvl="5" indent="-314325">
              <a:buFont typeface="Arial" charset="0"/>
              <a:buChar char="•"/>
            </a:pPr>
            <a:r>
              <a:rPr lang="en-US" dirty="0"/>
              <a:t>Number of coils</a:t>
            </a:r>
          </a:p>
          <a:p>
            <a:pPr marL="855663" lvl="5" indent="-314325">
              <a:buFont typeface="Arial" charset="0"/>
              <a:buChar char="•"/>
            </a:pPr>
            <a:r>
              <a:rPr lang="en-US" dirty="0"/>
              <a:t>Coil design</a:t>
            </a:r>
          </a:p>
          <a:p>
            <a:pPr marL="4232275" indent="-4286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226D-9688-0D16-1A29-73852386B17A}"/>
                  </a:ext>
                </a:extLst>
              </p:cNvPr>
              <p:cNvSpPr txBox="1"/>
              <p:nvPr/>
            </p:nvSpPr>
            <p:spPr>
              <a:xfrm>
                <a:off x="778723" y="1463561"/>
                <a:ext cx="304682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226D-9688-0D16-1A29-73852386B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23" y="1463561"/>
                <a:ext cx="3046828" cy="764568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8B22C-6D3F-23F3-132A-C0129F922D17}"/>
                  </a:ext>
                </a:extLst>
              </p:cNvPr>
              <p:cNvSpPr txBox="1"/>
              <p:nvPr/>
            </p:nvSpPr>
            <p:spPr>
              <a:xfrm>
                <a:off x="3902727" y="1463561"/>
                <a:ext cx="4463723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𝑠h𝑖𝑚𝑚𝑒𝑑</m:t>
                          </m:r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8B22C-6D3F-23F3-132A-C0129F92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27" y="1463561"/>
                <a:ext cx="4463723" cy="764568"/>
              </a:xfrm>
              <a:prstGeom prst="rect">
                <a:avLst/>
              </a:prstGeom>
              <a:blipFill>
                <a:blip r:embed="rId8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7A7C4E-9FD3-0FD4-BAAD-348514CA4EA2}"/>
              </a:ext>
            </a:extLst>
          </p:cNvPr>
          <p:cNvSpPr/>
          <p:nvPr/>
        </p:nvSpPr>
        <p:spPr>
          <a:xfrm>
            <a:off x="6189784" y="1505765"/>
            <a:ext cx="1139483" cy="70829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174CB93-1E97-DD02-CE24-D86468AF229A}"/>
              </a:ext>
            </a:extLst>
          </p:cNvPr>
          <p:cNvSpPr/>
          <p:nvPr/>
        </p:nvSpPr>
        <p:spPr>
          <a:xfrm>
            <a:off x="7350498" y="1514637"/>
            <a:ext cx="431233" cy="708296"/>
          </a:xfrm>
          <a:prstGeom prst="roundRect">
            <a:avLst/>
          </a:prstGeom>
          <a:solidFill>
            <a:schemeClr val="accent5">
              <a:alpha val="21000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77921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Fields to Excitations </a:t>
            </a:r>
            <a:r>
              <a:rPr lang="en-GB" i="1" dirty="0"/>
              <a:t>(‘dynamic’ pTx)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</a:t>
            </a:r>
            <a:r>
              <a:rPr lang="en-GB" baseline="-25000" dirty="0"/>
              <a:t>1</a:t>
            </a:r>
            <a:r>
              <a:rPr lang="en-GB" dirty="0"/>
              <a:t> field is used to excite magnetization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Integrate the Bloch equation through time to predict ‘excitation’ properties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‘Small tip angle’</a:t>
            </a:r>
            <a:r>
              <a:rPr lang="en-GB" baseline="30000" dirty="0"/>
              <a:t>1</a:t>
            </a:r>
            <a:r>
              <a:rPr lang="en-GB" dirty="0"/>
              <a:t> =&gt; Fourier approximation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E51AAB-B4AA-2454-266E-3E26B6B64EAD}"/>
                  </a:ext>
                </a:extLst>
              </p:cNvPr>
              <p:cNvSpPr txBox="1"/>
              <p:nvPr/>
            </p:nvSpPr>
            <p:spPr>
              <a:xfrm>
                <a:off x="905333" y="1476863"/>
                <a:ext cx="304682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E51AAB-B4AA-2454-266E-3E26B6B6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3" y="1476863"/>
                <a:ext cx="3046828" cy="764568"/>
              </a:xfrm>
              <a:prstGeom prst="rect">
                <a:avLst/>
              </a:prstGeom>
              <a:blipFill>
                <a:blip r:embed="rId3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66095D-DCF2-AED4-480A-A7C7DD4C0A0F}"/>
                  </a:ext>
                </a:extLst>
              </p:cNvPr>
              <p:cNvSpPr txBox="1"/>
              <p:nvPr/>
            </p:nvSpPr>
            <p:spPr>
              <a:xfrm>
                <a:off x="3750212" y="1670152"/>
                <a:ext cx="3046828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66095D-DCF2-AED4-480A-A7C7DD4C0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212" y="1670152"/>
                <a:ext cx="3046828" cy="377989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8C384E-1E2A-ADE3-CD11-035248E3252C}"/>
                  </a:ext>
                </a:extLst>
              </p14:cNvPr>
              <p14:cNvContentPartPr/>
              <p14:nvPr/>
            </p14:nvContentPartPr>
            <p14:xfrm>
              <a:off x="3620132" y="1799391"/>
              <a:ext cx="836640" cy="4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8C384E-1E2A-ADE3-CD11-035248E32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1492" y="1790391"/>
                <a:ext cx="854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C512D1-54DA-0CF6-B1F6-612E64EAED57}"/>
                  </a:ext>
                </a:extLst>
              </p14:cNvPr>
              <p14:cNvContentPartPr/>
              <p14:nvPr/>
            </p14:nvContentPartPr>
            <p14:xfrm>
              <a:off x="4460732" y="1735671"/>
              <a:ext cx="171000" cy="163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C512D1-54DA-0CF6-B1F6-612E64EAED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1732" y="1726671"/>
                <a:ext cx="1886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5A8A30B-675E-19F4-FD61-BD0CA92C9AF6}"/>
              </a:ext>
            </a:extLst>
          </p:cNvPr>
          <p:cNvGrpSpPr/>
          <p:nvPr/>
        </p:nvGrpSpPr>
        <p:grpSpPr>
          <a:xfrm>
            <a:off x="5629596" y="1692415"/>
            <a:ext cx="1069256" cy="353520"/>
            <a:chOff x="5629596" y="1692415"/>
            <a:chExt cx="1069256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CE9F7-A839-7A3B-A5BB-7B41F61DCA36}"/>
                    </a:ext>
                  </a:extLst>
                </p14:cNvPr>
                <p14:cNvContentPartPr/>
                <p14:nvPr/>
              </p14:nvContentPartPr>
              <p14:xfrm>
                <a:off x="5629596" y="1692415"/>
                <a:ext cx="255960" cy="35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CE9F7-A839-7A3B-A5BB-7B41F61DCA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0956" y="1683415"/>
                  <a:ext cx="273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68766C-5797-544F-D225-0FE10FE3C501}"/>
                    </a:ext>
                  </a:extLst>
                </p14:cNvPr>
                <p14:cNvContentPartPr/>
                <p14:nvPr/>
              </p14:nvContentPartPr>
              <p14:xfrm>
                <a:off x="5997572" y="1715151"/>
                <a:ext cx="70128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68766C-5797-544F-D225-0FE10FE3C5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8932" y="1706151"/>
                  <a:ext cx="7189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BC59FE-EE51-2959-0909-21982784BCB7}"/>
                  </a:ext>
                </a:extLst>
              </p:cNvPr>
              <p:cNvSpPr txBox="1"/>
              <p:nvPr/>
            </p:nvSpPr>
            <p:spPr>
              <a:xfrm>
                <a:off x="6664888" y="1476862"/>
                <a:ext cx="388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Contains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including </a:t>
                </a:r>
                <a:r>
                  <a:rPr lang="en-US" i="1" dirty="0"/>
                  <a:t>gradients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BC59FE-EE51-2959-0909-21982784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8" y="1476862"/>
                <a:ext cx="3881384" cy="369332"/>
              </a:xfrm>
              <a:prstGeom prst="rect">
                <a:avLst/>
              </a:prstGeom>
              <a:blipFill>
                <a:blip r:embed="rId13"/>
                <a:stretch>
                  <a:fillRect l="-1303" t="-6667" r="-6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">
            <a:extLst>
              <a:ext uri="{FF2B5EF4-FFF2-40B4-BE49-F238E27FC236}">
                <a16:creationId xmlns:a16="http://schemas.microsoft.com/office/drawing/2014/main" id="{4EF3EECE-32E2-6234-D2E0-995599250350}"/>
              </a:ext>
            </a:extLst>
          </p:cNvPr>
          <p:cNvSpPr>
            <a:spLocks/>
          </p:cNvSpPr>
          <p:nvPr/>
        </p:nvSpPr>
        <p:spPr bwMode="auto">
          <a:xfrm>
            <a:off x="3957777" y="4518825"/>
            <a:ext cx="69850" cy="865187"/>
          </a:xfrm>
          <a:prstGeom prst="leftBracket">
            <a:avLst>
              <a:gd name="adj" fmla="val 103220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AD86AB3F-FFC1-1369-9044-B874ABFEBE69}"/>
              </a:ext>
            </a:extLst>
          </p:cNvPr>
          <p:cNvSpPr>
            <a:spLocks/>
          </p:cNvSpPr>
          <p:nvPr/>
        </p:nvSpPr>
        <p:spPr bwMode="auto">
          <a:xfrm flipH="1">
            <a:off x="5180152" y="4518825"/>
            <a:ext cx="71438" cy="865187"/>
          </a:xfrm>
          <a:prstGeom prst="leftBracket">
            <a:avLst>
              <a:gd name="adj" fmla="val 100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 Box 7">
            <a:extLst>
              <a:ext uri="{FF2B5EF4-FFF2-40B4-BE49-F238E27FC236}">
                <a16:creationId xmlns:a16="http://schemas.microsoft.com/office/drawing/2014/main" id="{30367887-7E58-55BD-EC70-55508ED91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965" y="4691862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F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AutoShape 8">
            <a:extLst>
              <a:ext uri="{FF2B5EF4-FFF2-40B4-BE49-F238E27FC236}">
                <a16:creationId xmlns:a16="http://schemas.microsoft.com/office/drawing/2014/main" id="{E10D762B-0A63-37BD-300C-1E70FB3F6557}"/>
              </a:ext>
            </a:extLst>
          </p:cNvPr>
          <p:cNvSpPr>
            <a:spLocks/>
          </p:cNvSpPr>
          <p:nvPr/>
        </p:nvSpPr>
        <p:spPr bwMode="auto">
          <a:xfrm>
            <a:off x="5396052" y="4412462"/>
            <a:ext cx="71438" cy="1079500"/>
          </a:xfrm>
          <a:prstGeom prst="leftBracket">
            <a:avLst>
              <a:gd name="adj" fmla="val 125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AutoShape 9">
            <a:extLst>
              <a:ext uri="{FF2B5EF4-FFF2-40B4-BE49-F238E27FC236}">
                <a16:creationId xmlns:a16="http://schemas.microsoft.com/office/drawing/2014/main" id="{BE9806AF-8269-8631-AC1E-57A6B8DB5ECB}"/>
              </a:ext>
            </a:extLst>
          </p:cNvPr>
          <p:cNvSpPr>
            <a:spLocks/>
          </p:cNvSpPr>
          <p:nvPr/>
        </p:nvSpPr>
        <p:spPr bwMode="auto">
          <a:xfrm flipH="1">
            <a:off x="5754827" y="4412462"/>
            <a:ext cx="71438" cy="1079500"/>
          </a:xfrm>
          <a:prstGeom prst="leftBracket">
            <a:avLst>
              <a:gd name="adj" fmla="val 125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CFB628CF-DCFA-BC7A-6930-3A7D88706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702" y="4685165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b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grpSp>
        <p:nvGrpSpPr>
          <p:cNvPr id="82" name="Group 12">
            <a:extLst>
              <a:ext uri="{FF2B5EF4-FFF2-40B4-BE49-F238E27FC236}">
                <a16:creationId xmlns:a16="http://schemas.microsoft.com/office/drawing/2014/main" id="{A4B6B6E5-B30D-E2A0-FB94-C4D3AE2EC098}"/>
              </a:ext>
            </a:extLst>
          </p:cNvPr>
          <p:cNvGrpSpPr>
            <a:grpSpLocks/>
          </p:cNvGrpSpPr>
          <p:nvPr/>
        </p:nvGrpSpPr>
        <p:grpSpPr bwMode="auto">
          <a:xfrm>
            <a:off x="2443302" y="4518825"/>
            <a:ext cx="1225550" cy="865187"/>
            <a:chOff x="1519" y="1933"/>
            <a:chExt cx="772" cy="545"/>
          </a:xfrm>
        </p:grpSpPr>
        <p:sp>
          <p:nvSpPr>
            <p:cNvPr id="83" name="AutoShape 13">
              <a:extLst>
                <a:ext uri="{FF2B5EF4-FFF2-40B4-BE49-F238E27FC236}">
                  <a16:creationId xmlns:a16="http://schemas.microsoft.com/office/drawing/2014/main" id="{43E04D1C-DF10-A99F-E4B8-68F0C9A9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1933"/>
              <a:ext cx="44" cy="545"/>
            </a:xfrm>
            <a:prstGeom prst="leftBracket">
              <a:avLst>
                <a:gd name="adj" fmla="val 103220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AutoShape 14">
              <a:extLst>
                <a:ext uri="{FF2B5EF4-FFF2-40B4-BE49-F238E27FC236}">
                  <a16:creationId xmlns:a16="http://schemas.microsoft.com/office/drawing/2014/main" id="{17E18A29-6741-202A-CAE5-1A838C6388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" y="1933"/>
              <a:ext cx="45" cy="545"/>
            </a:xfrm>
            <a:prstGeom prst="leftBracket">
              <a:avLst>
                <a:gd name="adj" fmla="val 100926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Text Box 15">
              <a:extLst>
                <a:ext uri="{FF2B5EF4-FFF2-40B4-BE49-F238E27FC236}">
                  <a16:creationId xmlns:a16="http://schemas.microsoft.com/office/drawing/2014/main" id="{CED1DC33-BF55-76C0-3AEC-45105C155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2024"/>
              <a:ext cx="5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8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S</a:t>
              </a:r>
              <a:endParaRPr lang="en-US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6" name="Group 16">
            <a:extLst>
              <a:ext uri="{FF2B5EF4-FFF2-40B4-BE49-F238E27FC236}">
                <a16:creationId xmlns:a16="http://schemas.microsoft.com/office/drawing/2014/main" id="{EE46DFD5-158D-C2EE-D59A-C803535A3F1A}"/>
              </a:ext>
            </a:extLst>
          </p:cNvPr>
          <p:cNvGrpSpPr>
            <a:grpSpLocks/>
          </p:cNvGrpSpPr>
          <p:nvPr/>
        </p:nvGrpSpPr>
        <p:grpSpPr bwMode="auto">
          <a:xfrm>
            <a:off x="843102" y="4541050"/>
            <a:ext cx="936625" cy="865187"/>
            <a:chOff x="420" y="2060"/>
            <a:chExt cx="590" cy="545"/>
          </a:xfrm>
        </p:grpSpPr>
        <p:sp>
          <p:nvSpPr>
            <p:cNvPr id="87" name="AutoShape 17">
              <a:extLst>
                <a:ext uri="{FF2B5EF4-FFF2-40B4-BE49-F238E27FC236}">
                  <a16:creationId xmlns:a16="http://schemas.microsoft.com/office/drawing/2014/main" id="{A9B936E3-39F8-9494-AEDA-1A5400C01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" y="2060"/>
              <a:ext cx="44" cy="545"/>
            </a:xfrm>
            <a:prstGeom prst="leftBracket">
              <a:avLst>
                <a:gd name="adj" fmla="val 103220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AutoShape 18">
              <a:extLst>
                <a:ext uri="{FF2B5EF4-FFF2-40B4-BE49-F238E27FC236}">
                  <a16:creationId xmlns:a16="http://schemas.microsoft.com/office/drawing/2014/main" id="{210AC0EA-CBAE-D417-9D2E-56D9F18AC7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0" y="2060"/>
              <a:ext cx="45" cy="545"/>
            </a:xfrm>
            <a:prstGeom prst="leftBracket">
              <a:avLst>
                <a:gd name="adj" fmla="val 100926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19">
              <a:extLst>
                <a:ext uri="{FF2B5EF4-FFF2-40B4-BE49-F238E27FC236}">
                  <a16:creationId xmlns:a16="http://schemas.microsoft.com/office/drawing/2014/main" id="{A86424A3-48BE-484A-7BD2-79AF0BDAF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" y="2155"/>
              <a:ext cx="5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8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m</a:t>
              </a:r>
              <a:endParaRPr lang="en-US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90" name="Text Box 20">
            <a:extLst>
              <a:ext uri="{FF2B5EF4-FFF2-40B4-BE49-F238E27FC236}">
                <a16:creationId xmlns:a16="http://schemas.microsoft.com/office/drawing/2014/main" id="{4C96F7F3-7748-40CB-A285-B83105B0F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702" y="4691862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=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1" name="Rectangle 21">
            <a:extLst>
              <a:ext uri="{FF2B5EF4-FFF2-40B4-BE49-F238E27FC236}">
                <a16:creationId xmlns:a16="http://schemas.microsoft.com/office/drawing/2014/main" id="{1AFD5E85-A2FE-7C99-3510-15E6A4D4D35C}"/>
              </a:ext>
            </a:extLst>
          </p:cNvPr>
          <p:cNvSpPr>
            <a:spLocks noChangeArrowheads="1"/>
          </p:cNvSpPr>
          <p:nvPr/>
        </p:nvSpPr>
        <p:spPr bwMode="auto">
          <a:xfrm rot="-2860401">
            <a:off x="2874309" y="4386268"/>
            <a:ext cx="146050" cy="1150937"/>
          </a:xfrm>
          <a:prstGeom prst="rect">
            <a:avLst/>
          </a:prstGeom>
          <a:noFill/>
          <a:ln w="9525">
            <a:solidFill>
              <a:srgbClr val="4D4D4D"/>
            </a:solidFill>
            <a:prstDash val="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DB6FB76-B818-C9C1-17D2-C05B50714D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096" y="3622446"/>
            <a:ext cx="5904656" cy="717388"/>
          </a:xfrm>
          <a:prstGeom prst="rect">
            <a:avLst/>
          </a:prstGeom>
        </p:spPr>
      </p:pic>
      <p:sp>
        <p:nvSpPr>
          <p:cNvPr id="93" name="AutoShape 23">
            <a:extLst>
              <a:ext uri="{FF2B5EF4-FFF2-40B4-BE49-F238E27FC236}">
                <a16:creationId xmlns:a16="http://schemas.microsoft.com/office/drawing/2014/main" id="{DAC2AAEC-8377-1BA5-2819-512848B55AC8}"/>
              </a:ext>
            </a:extLst>
          </p:cNvPr>
          <p:cNvSpPr>
            <a:spLocks/>
          </p:cNvSpPr>
          <p:nvPr/>
        </p:nvSpPr>
        <p:spPr bwMode="auto">
          <a:xfrm rot="5400000">
            <a:off x="4356748" y="2923152"/>
            <a:ext cx="135336" cy="2698032"/>
          </a:xfrm>
          <a:prstGeom prst="rightBrace">
            <a:avLst>
              <a:gd name="adj1" fmla="val 120422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AutoShape 24">
            <a:extLst>
              <a:ext uri="{FF2B5EF4-FFF2-40B4-BE49-F238E27FC236}">
                <a16:creationId xmlns:a16="http://schemas.microsoft.com/office/drawing/2014/main" id="{C626D9B2-E451-EE01-0A92-71BBEAC58C10}"/>
              </a:ext>
            </a:extLst>
          </p:cNvPr>
          <p:cNvSpPr>
            <a:spLocks/>
          </p:cNvSpPr>
          <p:nvPr/>
        </p:nvSpPr>
        <p:spPr bwMode="auto">
          <a:xfrm rot="5400000">
            <a:off x="2174668" y="4044163"/>
            <a:ext cx="73025" cy="431800"/>
          </a:xfrm>
          <a:prstGeom prst="rightBrace">
            <a:avLst>
              <a:gd name="adj1" fmla="val 49275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79368BF-5F71-8F3B-F7D9-BCCC33167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54" y="3689826"/>
            <a:ext cx="5562600" cy="2308153"/>
          </a:xfrm>
          <a:prstGeom prst="rect">
            <a:avLst/>
          </a:prstGeom>
        </p:spPr>
      </p:pic>
      <p:sp>
        <p:nvSpPr>
          <p:cNvPr id="129" name="Left-Right Arrow 7">
            <a:extLst>
              <a:ext uri="{FF2B5EF4-FFF2-40B4-BE49-F238E27FC236}">
                <a16:creationId xmlns:a16="http://schemas.microsoft.com/office/drawing/2014/main" id="{602593F0-F1D0-FED9-9C5A-116DAAB0B4AA}"/>
              </a:ext>
            </a:extLst>
          </p:cNvPr>
          <p:cNvSpPr/>
          <p:nvPr/>
        </p:nvSpPr>
        <p:spPr>
          <a:xfrm rot="20429459">
            <a:off x="8061156" y="5057765"/>
            <a:ext cx="624355" cy="117225"/>
          </a:xfrm>
          <a:prstGeom prst="leftRightArrow">
            <a:avLst/>
          </a:prstGeom>
          <a:solidFill>
            <a:srgbClr val="D808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374A7E6-CE5B-B908-23AE-DB4F21E8089B}"/>
              </a:ext>
            </a:extLst>
          </p:cNvPr>
          <p:cNvSpPr/>
          <p:nvPr/>
        </p:nvSpPr>
        <p:spPr>
          <a:xfrm>
            <a:off x="8443706" y="3560246"/>
            <a:ext cx="1698828" cy="24992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354977-EBBA-54BC-BD3B-20AE704BF42C}"/>
              </a:ext>
            </a:extLst>
          </p:cNvPr>
          <p:cNvSpPr/>
          <p:nvPr/>
        </p:nvSpPr>
        <p:spPr>
          <a:xfrm>
            <a:off x="10375352" y="3560246"/>
            <a:ext cx="1698828" cy="24992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2E5B5B-2B0B-F73F-4523-D5DCFF4DF84B}"/>
              </a:ext>
            </a:extLst>
          </p:cNvPr>
          <p:cNvSpPr txBox="1"/>
          <p:nvPr/>
        </p:nvSpPr>
        <p:spPr>
          <a:xfrm>
            <a:off x="7879272" y="6301146"/>
            <a:ext cx="327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Pauly et al, JMR 1989 81(1):43</a:t>
            </a:r>
          </a:p>
        </p:txBody>
      </p:sp>
    </p:spTree>
    <p:extLst>
      <p:ext uri="{BB962C8B-B14F-4D97-AF65-F5344CB8AC3E}">
        <p14:creationId xmlns:p14="http://schemas.microsoft.com/office/powerpoint/2010/main" val="418622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90" grpId="0"/>
      <p:bldP spid="91" grpId="0" animBg="1"/>
      <p:bldP spid="93" grpId="0" animBg="1"/>
      <p:bldP spid="94" grpId="0" animBg="1"/>
      <p:bldP spid="129" grpId="0" animBg="1"/>
      <p:bldP spid="130" grpId="0" animBg="1"/>
      <p:bldP spid="132" grpId="0"/>
    </p:bldLst>
  </p:timing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1114</Words>
  <Application>Microsoft Office PowerPoint</Application>
  <PresentationFormat>Breitbild</PresentationFormat>
  <Paragraphs>279</Paragraphs>
  <Slides>22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1" baseType="lpstr">
      <vt:lpstr>Arial</vt:lpstr>
      <vt:lpstr>Calibri</vt:lpstr>
      <vt:lpstr>Cambria Math</vt:lpstr>
      <vt:lpstr>Georgia</vt:lpstr>
      <vt:lpstr>Kings Caslon Text</vt:lpstr>
      <vt:lpstr>KingsBureauGrot ThreeSeven</vt:lpstr>
      <vt:lpstr>Times</vt:lpstr>
      <vt:lpstr>Verdana</vt:lpstr>
      <vt:lpstr>KCL CTEL presentation template_180112</vt:lpstr>
      <vt:lpstr>Parallel Transmit, from fields to excitations to sequences</vt:lpstr>
      <vt:lpstr>Control of imperfections</vt:lpstr>
      <vt:lpstr>B1 inhomogeneity</vt:lpstr>
      <vt:lpstr>What is parallel transmission?</vt:lpstr>
      <vt:lpstr>Parallel Transmission</vt:lpstr>
      <vt:lpstr>Parallel Transmission</vt:lpstr>
      <vt:lpstr>Parallel Transmission: spatial &amp; temporal control</vt:lpstr>
      <vt:lpstr>RF shimming (aka ‘static’ pTx)</vt:lpstr>
      <vt:lpstr>From Fields to Excitations (‘dynamic’ pTx)</vt:lpstr>
      <vt:lpstr>From Fields to Excitations (‘dynamic’ pTx)</vt:lpstr>
      <vt:lpstr>B1 Homogeneity correction</vt:lpstr>
      <vt:lpstr>SPINS Pulse waveforms</vt:lpstr>
      <vt:lpstr>SPINS Results (3T) </vt:lpstr>
      <vt:lpstr> Whole sequence design: Direct Signal Control</vt:lpstr>
      <vt:lpstr> Whole sequence design: Direct Signal Control</vt:lpstr>
      <vt:lpstr>From excitation to signal model</vt:lpstr>
      <vt:lpstr>Direct Signal Control: example</vt:lpstr>
      <vt:lpstr>Direct Signal Control : TSE imaging at 7T</vt:lpstr>
      <vt:lpstr>Different time-frames of control</vt:lpstr>
      <vt:lpstr>Do we always need to optimize?</vt:lpstr>
      <vt:lpstr>Outlook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Zaiß, Moritz</cp:lastModifiedBy>
  <cp:revision>93</cp:revision>
  <dcterms:created xsi:type="dcterms:W3CDTF">2018-06-13T12:38:06Z</dcterms:created>
  <dcterms:modified xsi:type="dcterms:W3CDTF">2025-10-21T10:19:25Z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